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7"/>
  </p:notesMasterIdLst>
  <p:sldIdLst>
    <p:sldId id="343" r:id="rId3"/>
    <p:sldId id="360" r:id="rId4"/>
    <p:sldId id="363" r:id="rId5"/>
    <p:sldId id="345" r:id="rId6"/>
    <p:sldId id="405" r:id="rId7"/>
    <p:sldId id="416" r:id="rId8"/>
    <p:sldId id="354" r:id="rId9"/>
    <p:sldId id="391" r:id="rId10"/>
    <p:sldId id="383" r:id="rId11"/>
    <p:sldId id="385" r:id="rId12"/>
    <p:sldId id="426" r:id="rId13"/>
    <p:sldId id="374" r:id="rId14"/>
    <p:sldId id="370" r:id="rId15"/>
    <p:sldId id="423" r:id="rId16"/>
    <p:sldId id="375" r:id="rId17"/>
    <p:sldId id="415" r:id="rId18"/>
    <p:sldId id="425" r:id="rId19"/>
    <p:sldId id="305" r:id="rId20"/>
    <p:sldId id="417" r:id="rId21"/>
    <p:sldId id="408" r:id="rId22"/>
    <p:sldId id="316" r:id="rId23"/>
    <p:sldId id="424" r:id="rId24"/>
    <p:sldId id="350" r:id="rId25"/>
    <p:sldId id="380" r:id="rId26"/>
    <p:sldId id="332" r:id="rId27"/>
    <p:sldId id="419" r:id="rId28"/>
    <p:sldId id="420" r:id="rId29"/>
    <p:sldId id="427" r:id="rId30"/>
    <p:sldId id="413" r:id="rId31"/>
    <p:sldId id="382" r:id="rId32"/>
    <p:sldId id="387" r:id="rId33"/>
    <p:sldId id="400" r:id="rId34"/>
    <p:sldId id="422" r:id="rId35"/>
    <p:sldId id="268" r:id="rId36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79">
          <p15:clr>
            <a:srgbClr val="A4A3A4"/>
          </p15:clr>
        </p15:guide>
        <p15:guide id="2" orient="horz" pos="306">
          <p15:clr>
            <a:srgbClr val="A4A3A4"/>
          </p15:clr>
        </p15:guide>
        <p15:guide id="3" orient="horz" pos="565">
          <p15:clr>
            <a:srgbClr val="A4A3A4"/>
          </p15:clr>
        </p15:guide>
        <p15:guide id="4" orient="horz" pos="2193">
          <p15:clr>
            <a:srgbClr val="A4A3A4"/>
          </p15:clr>
        </p15:guide>
        <p15:guide id="5" orient="horz" pos="1611">
          <p15:clr>
            <a:srgbClr val="A4A3A4"/>
          </p15:clr>
        </p15:guide>
        <p15:guide id="6" pos="5607">
          <p15:clr>
            <a:srgbClr val="A4A3A4"/>
          </p15:clr>
        </p15:guide>
        <p15:guide id="7" pos="290">
          <p15:clr>
            <a:srgbClr val="A4A3A4"/>
          </p15:clr>
        </p15:guide>
        <p15:guide id="8" pos="1979">
          <p15:clr>
            <a:srgbClr val="A4A3A4"/>
          </p15:clr>
        </p15:guide>
        <p15:guide id="9" pos="3781">
          <p15:clr>
            <a:srgbClr val="A4A3A4"/>
          </p15:clr>
        </p15:guide>
        <p15:guide id="10" pos="2092">
          <p15:clr>
            <a:srgbClr val="A4A3A4"/>
          </p15:clr>
        </p15:guide>
        <p15:guide id="11" pos="389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3B8382"/>
    <a:srgbClr val="5FC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79" autoAdjust="0"/>
    <p:restoredTop sz="93646" autoAdjust="0"/>
  </p:normalViewPr>
  <p:slideViewPr>
    <p:cSldViewPr>
      <p:cViewPr>
        <p:scale>
          <a:sx n="110" d="100"/>
          <a:sy n="110" d="100"/>
        </p:scale>
        <p:origin x="1344" y="896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F2F7E260-60D8-0E40-9ECB-851E571E5A8E}" type="datetimeFigureOut">
              <a:rPr lang="en-US"/>
              <a:pPr>
                <a:defRPr/>
              </a:pPr>
              <a:t>11/10/16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D3FF79EE-A8FC-F648-97F7-CB446FA20F0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8549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FF79EE-A8FC-F648-97F7-CB446FA20F02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318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6125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8" name="Shape 4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5505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CC9ABBFF-2E18-1B4D-9918-44D6ED943456}" type="slidenum">
              <a:rPr lang="en-US" sz="1200"/>
              <a:pPr eaLnBrk="1" hangingPunct="1"/>
              <a:t>17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13851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1E1EDB-6C83-844C-9290-D722BC11172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9155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3FF79EE-A8FC-F648-97F7-CB446FA20F02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462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</a:endParaRP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4601AD21-945C-9A42-BCCC-1254698F6825}" type="slidenum">
              <a:rPr lang="en-US" sz="1200"/>
              <a:pPr eaLnBrk="1" hangingPunct="1"/>
              <a:t>22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3396123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#TOUGH LOVE</a:t>
            </a:r>
          </a:p>
        </p:txBody>
      </p:sp>
      <p:sp>
        <p:nvSpPr>
          <p:cNvPr id="573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E6A24CC-586D-4843-B2A9-4D3074C09F8B}" type="slidenum">
              <a:rPr lang="en-US" sz="1200"/>
              <a:pPr eaLnBrk="1" hangingPunct="1"/>
              <a:t>25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0886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6" name="Shape 5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27148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-US" dirty="0" smtClean="0"/>
              <a:t>Gallery Walk activity – notes</a:t>
            </a:r>
            <a:r>
              <a:rPr lang="en-US" baseline="0" dirty="0" smtClean="0"/>
              <a:t> around the room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5119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552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F08FB0A-1B89-5547-9981-3DB072F6A9D6}" type="slidenum">
              <a:rPr lang="en-US" sz="1200"/>
              <a:pPr eaLnBrk="1" hangingPunct="1"/>
              <a:t>32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3174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+ 13 other producers in other markets around the world</a:t>
            </a:r>
          </a:p>
        </p:txBody>
      </p:sp>
      <p:sp>
        <p:nvSpPr>
          <p:cNvPr id="686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8938962E-B4DD-4A4F-A890-C10B51539B1B}" type="slidenum">
              <a:rPr lang="en-US" sz="1200"/>
              <a:pPr eaLnBrk="1" hangingPunct="1"/>
              <a:t>2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96369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552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F08FB0A-1B89-5547-9981-3DB072F6A9D6}" type="slidenum">
              <a:rPr lang="en-US" sz="1200"/>
              <a:pPr eaLnBrk="1" hangingPunct="1"/>
              <a:t>33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07298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Why</a:t>
            </a:r>
            <a:r>
              <a:rPr lang="en-US" baseline="0" dirty="0" smtClean="0">
                <a:latin typeface="Calibri" charset="0"/>
              </a:rPr>
              <a:t> I work at GA – I recently went through a job search. </a:t>
            </a:r>
            <a:endParaRPr lang="en-US" dirty="0">
              <a:latin typeface="Calibri" charset="0"/>
            </a:endParaRPr>
          </a:p>
        </p:txBody>
      </p:sp>
      <p:sp>
        <p:nvSpPr>
          <p:cNvPr id="686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8938962E-B4DD-4A4F-A890-C10B51539B1B}" type="slidenum">
              <a:rPr lang="en-US" sz="1200"/>
              <a:pPr eaLnBrk="1" hangingPunct="1"/>
              <a:t>4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93349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CC9ABBFF-2E18-1B4D-9918-44D6ED943456}" type="slidenum">
              <a:rPr lang="en-US" sz="1200"/>
              <a:pPr eaLnBrk="1" hangingPunct="1"/>
              <a:t>5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31491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CC9ABBFF-2E18-1B4D-9918-44D6ED943456}" type="slidenum">
              <a:rPr lang="en-US" sz="1200"/>
              <a:pPr eaLnBrk="1" hangingPunct="1"/>
              <a:t>6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62636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Definition of actively job seeking – you must want it – hustle, do the things we recommend. Types of people who do not fit this profile – </a:t>
            </a:r>
          </a:p>
          <a:p>
            <a:r>
              <a:rPr lang="en-US" dirty="0">
                <a:latin typeface="Calibri" charset="0"/>
              </a:rPr>
              <a:t>Graduate – you must graduate from the program</a:t>
            </a:r>
          </a:p>
          <a:p>
            <a:r>
              <a:rPr lang="en-US" dirty="0">
                <a:latin typeface="Calibri" charset="0"/>
              </a:rPr>
              <a:t>Web developer – you must want to be a web developer, not a technical PM, not a data scientist, not a project manager</a:t>
            </a:r>
          </a:p>
        </p:txBody>
      </p:sp>
      <p:sp>
        <p:nvSpPr>
          <p:cNvPr id="696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3F314CC-2086-1D42-9FB3-C9950F970CFD}" type="slidenum">
              <a:rPr lang="en-US" sz="1200"/>
              <a:pPr eaLnBrk="1" hangingPunct="1"/>
              <a:t>10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28047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Definition of actively job seeking – you must want it – hustle, do the things we recommend. Types of people who do not fit this profile – </a:t>
            </a:r>
          </a:p>
          <a:p>
            <a:r>
              <a:rPr lang="en-US" dirty="0">
                <a:latin typeface="Calibri" charset="0"/>
              </a:rPr>
              <a:t>Graduate – you must graduate from the program</a:t>
            </a:r>
          </a:p>
          <a:p>
            <a:r>
              <a:rPr lang="en-US" dirty="0">
                <a:latin typeface="Calibri" charset="0"/>
              </a:rPr>
              <a:t>Web developer – you must want to be a web developer, not a technical PM, not a data scientist, not a project manager</a:t>
            </a:r>
          </a:p>
        </p:txBody>
      </p:sp>
      <p:sp>
        <p:nvSpPr>
          <p:cNvPr id="696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3F314CC-2086-1D42-9FB3-C9950F970CFD}" type="slidenum">
              <a:rPr lang="en-US" sz="1200"/>
              <a:pPr eaLnBrk="1" hangingPunct="1"/>
              <a:t>11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699883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2634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6" name="Shape 5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4825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30627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CC1F9E-8D57-0945-9923-49AE59C6787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2322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E4215D-B188-3846-81F1-049DFC32FDB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514525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26F938-BF3A-7949-B3ED-83A680F3EDF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757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6AFEA2-AEA3-BE46-B70F-F7CC76A939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42866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 dirty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27146D-0DBE-7B42-8209-4E687FD7C3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87229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D93B11-2AD1-7642-B266-19BB1D708F3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73900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: Text, 1 Colum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181" y="1060704"/>
            <a:ext cx="8448577" cy="512132"/>
          </a:xfrm>
          <a:prstGeom prst="rect">
            <a:avLst/>
          </a:prstGeom>
          <a:noFill/>
          <a:ln>
            <a:noFill/>
          </a:ln>
        </p:spPr>
        <p:txBody>
          <a:bodyPr lIns="64325" tIns="64325" rIns="64325" bIns="64325" anchor="t" anchorCtr="0"/>
          <a:lstStyle>
            <a:lvl1pPr lvl="0" rtl="0">
              <a:lnSpc>
                <a:spcPct val="92592"/>
              </a:lnSpc>
              <a:spcBef>
                <a:spcPts val="0"/>
              </a:spcBef>
              <a:defRPr/>
            </a:lvl1pPr>
            <a:lvl2pPr lvl="1" indent="168765" rtl="0">
              <a:lnSpc>
                <a:spcPct val="92592"/>
              </a:lnSpc>
              <a:spcBef>
                <a:spcPts val="0"/>
              </a:spcBef>
              <a:defRPr/>
            </a:lvl2pPr>
            <a:lvl3pPr lvl="2" indent="324549" rtl="0">
              <a:lnSpc>
                <a:spcPct val="92592"/>
              </a:lnSpc>
              <a:spcBef>
                <a:spcPts val="0"/>
              </a:spcBef>
              <a:defRPr/>
            </a:lvl3pPr>
            <a:lvl4pPr lvl="3" indent="493314" rtl="0">
              <a:lnSpc>
                <a:spcPct val="92592"/>
              </a:lnSpc>
              <a:spcBef>
                <a:spcPts val="0"/>
              </a:spcBef>
              <a:defRPr/>
            </a:lvl4pPr>
            <a:lvl5pPr lvl="4" indent="662079" rtl="0">
              <a:lnSpc>
                <a:spcPct val="92592"/>
              </a:lnSpc>
              <a:spcBef>
                <a:spcPts val="0"/>
              </a:spcBef>
              <a:defRPr/>
            </a:lvl5pPr>
            <a:lvl6pPr lvl="5" indent="817862" rtl="0">
              <a:lnSpc>
                <a:spcPct val="92592"/>
              </a:lnSpc>
              <a:spcBef>
                <a:spcPts val="0"/>
              </a:spcBef>
              <a:defRPr/>
            </a:lvl6pPr>
            <a:lvl7pPr lvl="6" indent="986627" rtl="0">
              <a:lnSpc>
                <a:spcPct val="92592"/>
              </a:lnSpc>
              <a:spcBef>
                <a:spcPts val="0"/>
              </a:spcBef>
              <a:defRPr/>
            </a:lvl7pPr>
            <a:lvl8pPr lvl="7" indent="1155393" rtl="0">
              <a:lnSpc>
                <a:spcPct val="92592"/>
              </a:lnSpc>
              <a:spcBef>
                <a:spcPts val="0"/>
              </a:spcBef>
              <a:defRPr/>
            </a:lvl8pPr>
            <a:lvl9pPr lvl="8" indent="1311176" rtl="0">
              <a:lnSpc>
                <a:spcPct val="92592"/>
              </a:lnSpc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55062" y="1737360"/>
            <a:ext cx="8448577" cy="2743133"/>
          </a:xfrm>
          <a:prstGeom prst="rect">
            <a:avLst/>
          </a:prstGeom>
          <a:noFill/>
          <a:ln>
            <a:noFill/>
          </a:ln>
        </p:spPr>
        <p:txBody>
          <a:bodyPr lIns="64325" tIns="64325" rIns="64325" bIns="643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buFont typeface="Merriweather Sans"/>
              <a:buChar char="‣"/>
              <a:defRPr/>
            </a:lvl2pPr>
            <a:lvl3pPr lvl="2" rtl="0">
              <a:spcBef>
                <a:spcPts val="0"/>
              </a:spcBef>
              <a:buFont typeface="Merriweather Sans"/>
              <a:buChar char="‣"/>
              <a:defRPr/>
            </a:lvl3pPr>
            <a:lvl4pPr lvl="3" rtl="0">
              <a:spcBef>
                <a:spcPts val="0"/>
              </a:spcBef>
              <a:buFont typeface="Merriweather Sans"/>
              <a:buChar char="‣"/>
              <a:defRPr/>
            </a:lvl4pPr>
            <a:lvl5pPr lvl="4" rtl="0">
              <a:spcBef>
                <a:spcPts val="0"/>
              </a:spcBef>
              <a:buFont typeface="Merriweather Sans"/>
              <a:buChar char="‣"/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24383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lass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idx="3"/>
          </p:nvPr>
        </p:nvSpPr>
        <p:spPr>
          <a:xfrm>
            <a:off x="-9144" y="4911"/>
            <a:ext cx="9390506" cy="5248656"/>
          </a:xfrm>
          <a:prstGeom prst="rect">
            <a:avLst/>
          </a:prstGeom>
          <a:ln>
            <a:miter lim="400000"/>
          </a:ln>
        </p:spPr>
        <p:txBody>
          <a:bodyPr lIns="50800" tIns="50800" rIns="50800" bIns="50800" anchor="ctr"/>
          <a:lstStyle>
            <a:lvl1pPr marL="0" indent="0" defTabSz="1337140">
              <a:lnSpc>
                <a:spcPct val="100000"/>
              </a:lnSpc>
              <a:buSzTx/>
              <a:buFontTx/>
              <a:buNone/>
              <a:defRPr sz="2400"/>
            </a:lvl1pPr>
          </a:lstStyle>
          <a:p>
            <a:pPr marL="0" indent="0" defTabSz="1308100">
              <a:lnSpc>
                <a:spcPct val="100000"/>
              </a:lnSpc>
              <a:buSzTx/>
              <a:buFontTx/>
              <a:buNone/>
              <a:defRPr sz="2400"/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xfrm>
            <a:off x="8649873" y="378562"/>
            <a:ext cx="431946" cy="30723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3996111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D8B4EA61-9C31-DA45-BE85-1FF721F1995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56408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895A31-FC73-1245-9F0F-40360082F3D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32975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244CEF-E5FF-DF46-B221-1B695FA418F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495220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373215-B16C-0F49-92B3-1C92914969C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53717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216689-AC28-E04A-B520-B700468C06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39503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7B348C-A880-6246-9E2B-E9096ED2E7C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21109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8768B6-279F-7046-ABA9-A638CAAC453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14467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13AE1A-5189-AA4D-ADC3-0C6438F8758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26626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027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299" r:id="rId1"/>
    <p:sldLayoutId id="2147484300" r:id="rId2"/>
  </p:sldLayoutIdLst>
  <p:transition/>
  <p:txStyles>
    <p:titleStyle>
      <a:lvl1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394797D-F656-1241-9515-3B147A51506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4100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93" r:id="rId1"/>
    <p:sldLayoutId id="2147484294" r:id="rId2"/>
    <p:sldLayoutId id="2147484301" r:id="rId3"/>
    <p:sldLayoutId id="2147484302" r:id="rId4"/>
    <p:sldLayoutId id="2147484303" r:id="rId5"/>
    <p:sldLayoutId id="2147484304" r:id="rId6"/>
    <p:sldLayoutId id="2147484305" r:id="rId7"/>
    <p:sldLayoutId id="2147484306" r:id="rId8"/>
    <p:sldLayoutId id="2147484307" r:id="rId9"/>
    <p:sldLayoutId id="2147484295" r:id="rId10"/>
    <p:sldLayoutId id="2147484296" r:id="rId11"/>
    <p:sldLayoutId id="2147484297" r:id="rId12"/>
    <p:sldLayoutId id="2147484298" r:id="rId13"/>
    <p:sldLayoutId id="2147484309" r:id="rId14"/>
    <p:sldLayoutId id="2147484310" r:id="rId15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jpe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microsoft.com/office/2007/relationships/hdphoto" Target="../media/hdphoto3.wdp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microsoft.com/office/2007/relationships/hdphoto" Target="../media/hdphoto4.wdp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julie.carroll@ga.co" TargetMode="External"/><Relationship Id="rId4" Type="http://schemas.openxmlformats.org/officeDocument/2006/relationships/hyperlink" Target="http://www.linkedin.com/in/juliecarroll2" TargetMode="External"/><Relationship Id="rId5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2750" y="1144588"/>
            <a:ext cx="8469313" cy="1127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Intro to outcomes</a:t>
            </a:r>
            <a:endParaRPr lang="en-US" dirty="0"/>
          </a:p>
        </p:txBody>
      </p:sp>
      <p:sp>
        <p:nvSpPr>
          <p:cNvPr id="19458" name="Subtitle 3"/>
          <p:cNvSpPr>
            <a:spLocks noGrp="1"/>
          </p:cNvSpPr>
          <p:nvPr>
            <p:ph type="subTitle" idx="1"/>
          </p:nvPr>
        </p:nvSpPr>
        <p:spPr bwMode="auto">
          <a:xfrm>
            <a:off x="261938" y="4152900"/>
            <a:ext cx="8709025" cy="6096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Julie Carroll</a:t>
            </a:r>
            <a:endParaRPr dirty="0">
              <a:latin typeface="Georgia" charset="0"/>
              <a:ea typeface="Georgia" charset="0"/>
              <a:cs typeface="Georgia" charset="0"/>
            </a:endParaRPr>
          </a:p>
          <a:p>
            <a:r>
              <a:rPr dirty="0">
                <a:latin typeface="Georgia" charset="0"/>
                <a:ea typeface="Georgia" charset="0"/>
                <a:cs typeface="Georgia" charset="0"/>
              </a:rPr>
              <a:t>Outcomes </a:t>
            </a:r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Lead</a:t>
            </a:r>
            <a:r>
              <a:rPr dirty="0" smtClean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dirty="0">
                <a:latin typeface="Georgia" charset="0"/>
                <a:ea typeface="Georgia" charset="0"/>
                <a:cs typeface="Georgia" charset="0"/>
              </a:rPr>
              <a:t>General Assembly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Content Placeholder 6"/>
          <p:cNvSpPr>
            <a:spLocks noGrp="1"/>
          </p:cNvSpPr>
          <p:nvPr>
            <p:ph sz="half" idx="12"/>
          </p:nvPr>
        </p:nvSpPr>
        <p:spPr bwMode="auto">
          <a:xfrm>
            <a:off x="414338" y="1638300"/>
            <a:ext cx="8418512" cy="3000375"/>
          </a:xfr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571500" indent="-571500">
              <a:lnSpc>
                <a:spcPct val="100000"/>
              </a:lnSpc>
              <a:buClr>
                <a:schemeClr val="tx1"/>
              </a:buClr>
              <a:buSzPct val="100000"/>
              <a:buFont typeface="Arial" charset="0"/>
              <a:buChar char="•"/>
            </a:pPr>
            <a:r>
              <a:rPr lang="en-US" sz="2800" b="1" dirty="0" smtClean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99%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of actively seeking GA immersive graduates achieve an outcome within </a:t>
            </a:r>
            <a:r>
              <a:rPr lang="en-US" sz="2800" b="1" dirty="0" smtClean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180 days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of job searching</a:t>
            </a:r>
            <a:endParaRPr lang="en-US" sz="2800" b="1" dirty="0" smtClean="0">
              <a:solidFill>
                <a:schemeClr val="accent1"/>
              </a:solidFill>
              <a:latin typeface="Georgia" charset="0"/>
              <a:ea typeface="Georgia" charset="0"/>
              <a:cs typeface="Georgia" charset="0"/>
            </a:endParaRPr>
          </a:p>
          <a:p>
            <a:pPr marL="571500" indent="-571500">
              <a:lnSpc>
                <a:spcPct val="100000"/>
              </a:lnSpc>
              <a:buClr>
                <a:schemeClr val="tx1"/>
              </a:buClr>
              <a:buSzPct val="100000"/>
              <a:buFont typeface="Arial" charset="0"/>
              <a:buChar char="•"/>
            </a:pP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Boston’s track record is </a:t>
            </a:r>
            <a:r>
              <a:rPr lang="en-US" sz="2800" b="1" dirty="0" smtClean="0">
                <a:latin typeface="Georgia" charset="0"/>
                <a:ea typeface="Georgia" charset="0"/>
                <a:cs typeface="Georgia" charset="0"/>
              </a:rPr>
              <a:t>even higher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E14BCFC1-E778-1D42-A65A-28F1CC6B18BA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AM I going to Get a job?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42913" y="1066800"/>
            <a:ext cx="8429625" cy="5715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General Assembly Outcomes Benchmark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6081" y="3959304"/>
            <a:ext cx="85709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Five-finger </a:t>
            </a:r>
            <a:r>
              <a:rPr lang="en-US" sz="2200" b="1" dirty="0" smtClean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check: </a:t>
            </a:r>
            <a:r>
              <a:rPr lang="en-US" sz="2200" dirty="0" smtClean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How do you feel about GA’s Outcomes record?</a:t>
            </a:r>
          </a:p>
          <a:p>
            <a:r>
              <a:rPr lang="en-US" sz="2200" i="1" dirty="0" smtClean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5 = Fantastic and relaxed</a:t>
            </a:r>
          </a:p>
          <a:p>
            <a:r>
              <a:rPr lang="en-US" sz="2200" i="1" dirty="0" smtClean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1 = That’s nice but I’m definitely that 1%</a:t>
            </a:r>
            <a:endParaRPr lang="en-US" sz="2200" i="1" dirty="0">
              <a:solidFill>
                <a:schemeClr val="accent1"/>
              </a:solidFill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653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Content Placeholder 6"/>
          <p:cNvSpPr>
            <a:spLocks noGrp="1"/>
          </p:cNvSpPr>
          <p:nvPr>
            <p:ph sz="half" idx="12"/>
          </p:nvPr>
        </p:nvSpPr>
        <p:spPr bwMode="auto">
          <a:xfrm>
            <a:off x="454026" y="2171700"/>
            <a:ext cx="8418512" cy="1143000"/>
          </a:xfr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This is the </a:t>
            </a:r>
            <a:r>
              <a:rPr lang="en-US" sz="2800" u="sng" dirty="0" smtClean="0">
                <a:latin typeface="Georgia" charset="0"/>
                <a:ea typeface="Georgia" charset="0"/>
                <a:cs typeface="Georgia" charset="0"/>
              </a:rPr>
              <a:t>first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 General Assembly </a:t>
            </a:r>
            <a:r>
              <a:rPr lang="en-US" sz="2800" dirty="0" err="1" smtClean="0">
                <a:latin typeface="Georgia" charset="0"/>
                <a:ea typeface="Georgia" charset="0"/>
                <a:cs typeface="Georgia" charset="0"/>
              </a:rPr>
              <a:t>bootcamp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 in Providence. </a:t>
            </a:r>
          </a:p>
          <a:p>
            <a:pPr algn="ctr">
              <a:lnSpc>
                <a:spcPct val="100000"/>
              </a:lnSpc>
              <a:buClr>
                <a:schemeClr val="tx1"/>
              </a:buClr>
              <a:buSzPct val="100000"/>
            </a:pPr>
            <a:endParaRPr lang="en-US" sz="2800" b="1" dirty="0">
              <a:latin typeface="Georgia" charset="0"/>
              <a:ea typeface="Georgia" charset="0"/>
              <a:cs typeface="Georgia" charset="0"/>
            </a:endParaRPr>
          </a:p>
          <a:p>
            <a:pPr algn="ctr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en-US" sz="2800" b="1" dirty="0" smtClean="0">
                <a:latin typeface="Georgia" charset="0"/>
                <a:ea typeface="Georgia" charset="0"/>
                <a:cs typeface="Georgia" charset="0"/>
              </a:rPr>
              <a:t>BUT we’ve done it online.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E14BCFC1-E778-1D42-A65A-28F1CC6B18BA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AM I going to Get a job?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42913" y="1066800"/>
            <a:ext cx="8429625" cy="5715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General Assembly Outcomes Benchmark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410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C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116013"/>
            <a:ext cx="8601074" cy="3646487"/>
          </a:xfrm>
          <a:noFill/>
        </p:spPr>
        <p:txBody>
          <a:bodyPr/>
          <a:lstStyle/>
          <a:p>
            <a:pPr>
              <a:lnSpc>
                <a:spcPct val="100000"/>
              </a:lnSpc>
              <a:defRPr/>
            </a:pPr>
            <a:r>
              <a:rPr lang="en-US" sz="10600" dirty="0" smtClean="0"/>
              <a:t>WHAT WE DO</a:t>
            </a:r>
            <a:br>
              <a:rPr lang="en-US" sz="10600" dirty="0" smtClean="0"/>
            </a:br>
            <a:r>
              <a:rPr lang="en-US" sz="2000" i="1" cap="none" dirty="0" smtClean="0">
                <a:latin typeface="Georgia" charset="0"/>
                <a:ea typeface="Georgia" charset="0"/>
                <a:cs typeface="Georgia" charset="0"/>
              </a:rPr>
              <a:t>and</a:t>
            </a:r>
            <a:r>
              <a:rPr lang="en-US" sz="10600" dirty="0" smtClean="0"/>
              <a:t/>
            </a:r>
            <a:br>
              <a:rPr lang="en-US" sz="10600" dirty="0" smtClean="0"/>
            </a:br>
            <a:r>
              <a:rPr lang="en-US" sz="10600" dirty="0" smtClean="0"/>
              <a:t>WHAT WE DON’T DO</a:t>
            </a:r>
            <a:endParaRPr lang="en-US" sz="10600" dirty="0"/>
          </a:p>
        </p:txBody>
      </p:sp>
      <p:sp>
        <p:nvSpPr>
          <p:cNvPr id="21506" name="Content Placeholder 3"/>
          <p:cNvSpPr>
            <a:spLocks noGrp="1"/>
          </p:cNvSpPr>
          <p:nvPr>
            <p:ph sz="quarter" idx="11"/>
          </p:nvPr>
        </p:nvSpPr>
        <p:spPr bwMode="auto">
          <a:xfrm>
            <a:off x="371475" y="495300"/>
            <a:ext cx="6400800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GA OUTCOMES</a:t>
            </a:r>
          </a:p>
        </p:txBody>
      </p:sp>
    </p:spTree>
    <p:extLst>
      <p:ext uri="{BB962C8B-B14F-4D97-AF65-F5344CB8AC3E}">
        <p14:creationId xmlns:p14="http://schemas.microsoft.com/office/powerpoint/2010/main" val="10164050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/>
        </p:nvSpPr>
        <p:spPr>
          <a:xfrm>
            <a:off x="464343" y="530351"/>
            <a:ext cx="5550053" cy="31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l">
              <a:spcBef>
                <a:spcPts val="0"/>
              </a:spcBef>
              <a:buSzPct val="25000"/>
            </a:pPr>
            <a:r>
              <a:rPr lang="en-US" sz="2351" b="1" dirty="0" smtClean="0">
                <a:latin typeface="+mj-lt"/>
                <a:ea typeface="Oswald"/>
                <a:cs typeface="Oswald"/>
                <a:sym typeface="Oswald"/>
              </a:rPr>
              <a:t>WHAT WE DO</a:t>
            </a:r>
            <a:endParaRPr lang="en" sz="2351" b="1" dirty="0">
              <a:latin typeface="+mj-lt"/>
              <a:ea typeface="Oswald"/>
              <a:cs typeface="Oswald"/>
              <a:sym typeface="Oswald"/>
            </a:endParaRPr>
          </a:p>
        </p:txBody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464360" y="3524568"/>
            <a:ext cx="5436377" cy="139033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indent="0" eaLnBrk="1" hangingPunct="1">
              <a:lnSpc>
                <a:spcPct val="110000"/>
              </a:lnSpc>
              <a:spcBef>
                <a:spcPts val="725"/>
              </a:spcBef>
              <a:buNone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Outcomes will 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make you more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confident and capable 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in your job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search.</a:t>
            </a:r>
          </a:p>
          <a:p>
            <a:pPr marL="0" indent="0" eaLnBrk="1" hangingPunct="1">
              <a:lnSpc>
                <a:spcPct val="110000"/>
              </a:lnSpc>
              <a:spcBef>
                <a:spcPts val="725"/>
              </a:spcBef>
              <a:buNone/>
            </a:pPr>
            <a:r>
              <a:rPr lang="en-US" sz="2400" i="1" dirty="0" smtClean="0">
                <a:latin typeface="Georgia" charset="0"/>
                <a:ea typeface="Georgia" charset="0"/>
                <a:cs typeface="Georgia" charset="0"/>
              </a:rPr>
              <a:t>You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 are in the driver’s seat. </a:t>
            </a:r>
            <a:endParaRPr lang="en-US" sz="2400" dirty="0">
              <a:latin typeface="Georgia" charset="0"/>
              <a:ea typeface="Georgia" charset="0"/>
              <a:cs typeface="Georgia" charset="0"/>
            </a:endParaRPr>
          </a:p>
          <a:p>
            <a:pPr>
              <a:spcBef>
                <a:spcPts val="716"/>
              </a:spcBef>
              <a:buNone/>
            </a:pPr>
            <a:endParaRPr sz="2249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77" name="Shape 2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337" y="1104900"/>
            <a:ext cx="1947333" cy="1869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Shape 2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0360" y="1104900"/>
            <a:ext cx="1888067" cy="1947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Shape 2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82160" y="1104900"/>
            <a:ext cx="1932614" cy="18820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oup 1"/>
          <p:cNvGrpSpPr/>
          <p:nvPr/>
        </p:nvGrpSpPr>
        <p:grpSpPr>
          <a:xfrm>
            <a:off x="6175903" y="3086100"/>
            <a:ext cx="2925234" cy="1999725"/>
            <a:chOff x="6175903" y="3086100"/>
            <a:chExt cx="2925234" cy="199972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75903" y="3538696"/>
              <a:ext cx="1126067" cy="154712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Oval Callout 7"/>
            <p:cNvSpPr/>
            <p:nvPr/>
          </p:nvSpPr>
          <p:spPr bwMode="auto">
            <a:xfrm>
              <a:off x="6967537" y="3086100"/>
              <a:ext cx="2133600" cy="868594"/>
            </a:xfrm>
            <a:prstGeom prst="wedgeEllipseCallout">
              <a:avLst>
                <a:gd name="adj1" fmla="val -26440"/>
                <a:gd name="adj2" fmla="val 58565"/>
              </a:avLst>
            </a:prstGeom>
            <a:solidFill>
              <a:schemeClr val="accent5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eorgia" charset="0"/>
                  <a:ea typeface="Georgia" charset="0"/>
                  <a:cs typeface="Georgia" charset="0"/>
                  <a:sym typeface="Gill Sans" charset="0"/>
                </a:rPr>
                <a:t>Plus friendship!</a:t>
              </a:r>
              <a:endParaRPr kumimoji="0" 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eorgia" charset="0"/>
                <a:ea typeface="Georgia" charset="0"/>
                <a:cs typeface="Georgia" charset="0"/>
                <a:sym typeface="Gill Sans" charset="0"/>
              </a:endParaRPr>
            </a:p>
          </p:txBody>
        </p:sp>
      </p:grpSp>
      <p:sp>
        <p:nvSpPr>
          <p:cNvPr id="10" name="Oval Callout 9"/>
          <p:cNvSpPr/>
          <p:nvPr/>
        </p:nvSpPr>
        <p:spPr bwMode="auto">
          <a:xfrm>
            <a:off x="7130347" y="4198706"/>
            <a:ext cx="2133600" cy="868594"/>
          </a:xfrm>
          <a:prstGeom prst="wedgeEllipseCallout">
            <a:avLst>
              <a:gd name="adj1" fmla="val -42061"/>
              <a:gd name="adj2" fmla="val -44741"/>
            </a:avLst>
          </a:prstGeom>
          <a:solidFill>
            <a:schemeClr val="accent5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s-IS" sz="1800" dirty="0" smtClean="0">
                <a:latin typeface="Georgia" charset="0"/>
                <a:ea typeface="Georgia" charset="0"/>
                <a:cs typeface="Georgia" charset="0"/>
              </a:rPr>
              <a:t>…and some ass-kicking.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eorgia" charset="0"/>
              <a:ea typeface="Georgia" charset="0"/>
              <a:cs typeface="Georgia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66409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Shape 578"/>
          <p:cNvSpPr/>
          <p:nvPr/>
        </p:nvSpPr>
        <p:spPr>
          <a:xfrm>
            <a:off x="464343" y="530351"/>
            <a:ext cx="5550053" cy="31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l">
              <a:spcBef>
                <a:spcPts val="0"/>
              </a:spcBef>
              <a:buSzPct val="25000"/>
            </a:pPr>
            <a:r>
              <a:rPr lang="en-US" sz="2351" b="1" dirty="0" smtClean="0">
                <a:latin typeface="PF Din Text Comp Pro" charset="0"/>
                <a:ea typeface="PF Din Text Comp Pro" charset="0"/>
                <a:cs typeface="PF Din Text Comp Pro" charset="0"/>
                <a:sym typeface="Oswald"/>
              </a:rPr>
              <a:t>WHAT WE DO DO</a:t>
            </a:r>
            <a:endParaRPr lang="en" sz="2351" b="1" dirty="0">
              <a:latin typeface="PF Din Text Comp Pro" charset="0"/>
              <a:ea typeface="PF Din Text Comp Pro" charset="0"/>
              <a:cs typeface="PF Din Text Comp Pro" charset="0"/>
              <a:sym typeface="Oswal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43" y="1119610"/>
            <a:ext cx="4759657" cy="36054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Shape 276"/>
          <p:cNvSpPr txBox="1">
            <a:spLocks noGrp="1"/>
          </p:cNvSpPr>
          <p:nvPr>
            <p:ph type="body" idx="1"/>
          </p:nvPr>
        </p:nvSpPr>
        <p:spPr>
          <a:xfrm>
            <a:off x="5442989" y="1149773"/>
            <a:ext cx="3505748" cy="357532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indent="0">
              <a:spcBef>
                <a:spcPts val="715"/>
              </a:spcBef>
              <a:buNone/>
            </a:pPr>
            <a:r>
              <a:rPr lang="en-US" sz="2245" b="1" dirty="0" smtClean="0">
                <a:latin typeface="Georgia"/>
                <a:ea typeface="Georgia"/>
                <a:cs typeface="Georgia"/>
                <a:sym typeface="Georgia"/>
              </a:rPr>
              <a:t>What is “Outcomes Support”?</a:t>
            </a:r>
          </a:p>
          <a:p>
            <a:pPr marL="0" indent="0">
              <a:spcBef>
                <a:spcPts val="715"/>
              </a:spcBef>
              <a:buNone/>
            </a:pPr>
            <a:endParaRPr lang="en-US" dirty="0" smtClean="0">
              <a:latin typeface="Georgia"/>
              <a:ea typeface="Georgia"/>
              <a:cs typeface="Georgia"/>
              <a:sym typeface="Georgia"/>
            </a:endParaRPr>
          </a:p>
          <a:p>
            <a:pPr>
              <a:spcBef>
                <a:spcPts val="715"/>
              </a:spcBef>
            </a:pPr>
            <a:r>
              <a:rPr lang="en-US" dirty="0" smtClean="0">
                <a:latin typeface="Georgia"/>
                <a:ea typeface="Georgia"/>
                <a:cs typeface="Georgia"/>
                <a:sym typeface="Georgia"/>
              </a:rPr>
              <a:t>We </a:t>
            </a:r>
            <a:r>
              <a:rPr lang="en-US" b="1" dirty="0" smtClean="0">
                <a:latin typeface="Georgia"/>
                <a:ea typeface="Georgia"/>
                <a:cs typeface="Georgia"/>
                <a:sym typeface="Georgia"/>
              </a:rPr>
              <a:t>check in </a:t>
            </a:r>
            <a:r>
              <a:rPr lang="en-US" dirty="0" smtClean="0">
                <a:latin typeface="Georgia"/>
                <a:ea typeface="Georgia"/>
                <a:cs typeface="Georgia"/>
                <a:sym typeface="Georgia"/>
              </a:rPr>
              <a:t>with you.</a:t>
            </a:r>
          </a:p>
          <a:p>
            <a:pPr>
              <a:spcBef>
                <a:spcPts val="715"/>
              </a:spcBef>
            </a:pPr>
            <a:r>
              <a:rPr lang="en-US" dirty="0" smtClean="0">
                <a:latin typeface="Georgia"/>
                <a:ea typeface="Georgia"/>
                <a:cs typeface="Georgia"/>
                <a:sym typeface="Georgia"/>
              </a:rPr>
              <a:t>We </a:t>
            </a:r>
            <a:r>
              <a:rPr lang="en-US" b="1" dirty="0">
                <a:latin typeface="Georgia"/>
                <a:ea typeface="Georgia"/>
                <a:cs typeface="Georgia"/>
                <a:sym typeface="Georgia"/>
              </a:rPr>
              <a:t>advise</a:t>
            </a:r>
            <a:r>
              <a:rPr lang="en-US" dirty="0">
                <a:latin typeface="Georgia"/>
                <a:ea typeface="Georgia"/>
                <a:cs typeface="Georgia"/>
                <a:sym typeface="Georgia"/>
              </a:rPr>
              <a:t> you</a:t>
            </a:r>
            <a:r>
              <a:rPr lang="en-US" dirty="0" smtClean="0">
                <a:latin typeface="Georgia"/>
                <a:ea typeface="Georgia"/>
                <a:cs typeface="Georgia"/>
                <a:sym typeface="Georgia"/>
              </a:rPr>
              <a:t>.</a:t>
            </a:r>
            <a:endParaRPr lang="en-US" dirty="0">
              <a:latin typeface="Georgia"/>
              <a:ea typeface="Georgia"/>
              <a:cs typeface="Georgia"/>
              <a:sym typeface="Georgia"/>
            </a:endParaRPr>
          </a:p>
          <a:p>
            <a:pPr>
              <a:spcBef>
                <a:spcPts val="715"/>
              </a:spcBef>
            </a:pPr>
            <a:r>
              <a:rPr lang="en-US" dirty="0" smtClean="0">
                <a:latin typeface="Georgia"/>
                <a:ea typeface="Georgia"/>
                <a:cs typeface="Georgia"/>
                <a:sym typeface="Georgia"/>
              </a:rPr>
              <a:t>We </a:t>
            </a:r>
            <a:r>
              <a:rPr lang="en-US" b="1" dirty="0">
                <a:latin typeface="Georgia"/>
                <a:ea typeface="Georgia"/>
                <a:cs typeface="Georgia"/>
                <a:sym typeface="Georgia"/>
              </a:rPr>
              <a:t>strategize</a:t>
            </a:r>
            <a:r>
              <a:rPr lang="en-US" dirty="0">
                <a:latin typeface="Georgia"/>
                <a:ea typeface="Georgia"/>
                <a:cs typeface="Georgia"/>
                <a:sym typeface="Georgia"/>
              </a:rPr>
              <a:t> with you</a:t>
            </a:r>
            <a:r>
              <a:rPr lang="en-US" dirty="0" smtClean="0">
                <a:latin typeface="Georgia"/>
                <a:ea typeface="Georgia"/>
                <a:cs typeface="Georgia"/>
                <a:sym typeface="Georgia"/>
              </a:rPr>
              <a:t>.</a:t>
            </a:r>
            <a:endParaRPr lang="en-US" dirty="0">
              <a:latin typeface="Georgia"/>
              <a:ea typeface="Georgia"/>
              <a:cs typeface="Georgia"/>
              <a:sym typeface="Georgia"/>
            </a:endParaRPr>
          </a:p>
          <a:p>
            <a:pPr>
              <a:spcBef>
                <a:spcPts val="715"/>
              </a:spcBef>
            </a:pPr>
            <a:r>
              <a:rPr lang="en-US" dirty="0" smtClean="0">
                <a:latin typeface="Georgia"/>
                <a:ea typeface="Georgia"/>
                <a:cs typeface="Georgia"/>
                <a:sym typeface="Georgia"/>
              </a:rPr>
              <a:t>We </a:t>
            </a:r>
            <a:r>
              <a:rPr lang="en-US" b="1" dirty="0" smtClean="0">
                <a:latin typeface="Georgia"/>
                <a:ea typeface="Georgia"/>
                <a:cs typeface="Georgia"/>
                <a:sym typeface="Georgia"/>
              </a:rPr>
              <a:t>hold you accountable</a:t>
            </a:r>
            <a:r>
              <a:rPr lang="en-US" dirty="0" smtClean="0">
                <a:latin typeface="Georgia"/>
                <a:ea typeface="Georgia"/>
                <a:cs typeface="Georgia"/>
                <a:sym typeface="Georgi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3724912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/>
        </p:nvSpPr>
        <p:spPr>
          <a:xfrm>
            <a:off x="464343" y="530351"/>
            <a:ext cx="5550053" cy="31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l">
              <a:spcBef>
                <a:spcPts val="0"/>
              </a:spcBef>
              <a:buSzPct val="25000"/>
            </a:pPr>
            <a:r>
              <a:rPr lang="en-US" sz="2351" b="1" dirty="0" smtClean="0">
                <a:latin typeface="+mj-lt"/>
                <a:ea typeface="Oswald"/>
                <a:cs typeface="Oswald"/>
                <a:sym typeface="Oswald"/>
              </a:rPr>
              <a:t>WHAT WE DON’T DO</a:t>
            </a:r>
            <a:endParaRPr lang="en" sz="2351" b="1" dirty="0">
              <a:latin typeface="+mj-lt"/>
              <a:ea typeface="Oswald"/>
              <a:cs typeface="Oswald"/>
              <a:sym typeface="Oswald"/>
            </a:endParaRPr>
          </a:p>
        </p:txBody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464360" y="1257300"/>
            <a:ext cx="3836177" cy="3581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90874" indent="0">
              <a:lnSpc>
                <a:spcPct val="100000"/>
              </a:lnSpc>
              <a:buSzPct val="100000"/>
              <a:buNone/>
            </a:pPr>
            <a:r>
              <a:rPr lang="en-US" sz="2400" dirty="0" smtClean="0">
                <a:latin typeface="Georgia"/>
                <a:ea typeface="Georgia"/>
                <a:cs typeface="Georgia"/>
                <a:sym typeface="Georgia"/>
              </a:rPr>
              <a:t>We </a:t>
            </a:r>
            <a:r>
              <a:rPr lang="en-US" sz="2400" b="1" dirty="0" smtClean="0">
                <a:latin typeface="Georgia"/>
                <a:ea typeface="Georgia"/>
                <a:cs typeface="Georgia"/>
                <a:sym typeface="Georgia"/>
              </a:rPr>
              <a:t>do not </a:t>
            </a:r>
            <a:r>
              <a:rPr lang="en-US" sz="2400" dirty="0" smtClean="0">
                <a:latin typeface="Georgia"/>
                <a:ea typeface="Georgia"/>
                <a:cs typeface="Georgia"/>
                <a:sym typeface="Georgia"/>
              </a:rPr>
              <a:t>“get” you a job. </a:t>
            </a:r>
          </a:p>
          <a:p>
            <a:pPr marL="90874" indent="0">
              <a:lnSpc>
                <a:spcPct val="100000"/>
              </a:lnSpc>
              <a:buSzPct val="100000"/>
              <a:buNone/>
            </a:pPr>
            <a:endParaRPr lang="en-US" sz="2400" dirty="0" smtClean="0">
              <a:latin typeface="Georgia"/>
              <a:ea typeface="Georgia"/>
              <a:cs typeface="Georgia"/>
              <a:sym typeface="Georgia"/>
            </a:endParaRPr>
          </a:p>
          <a:p>
            <a:pPr marL="90874" indent="0">
              <a:lnSpc>
                <a:spcPct val="100000"/>
              </a:lnSpc>
              <a:buSzPct val="100000"/>
              <a:buNone/>
            </a:pPr>
            <a:r>
              <a:rPr lang="en" sz="2400" dirty="0" smtClean="0">
                <a:latin typeface="Georgia"/>
                <a:ea typeface="Georgia"/>
                <a:cs typeface="Georgia"/>
                <a:sym typeface="Georgia"/>
              </a:rPr>
              <a:t>We </a:t>
            </a:r>
            <a:r>
              <a:rPr lang="en" sz="2400" b="1" dirty="0">
                <a:latin typeface="Georgia"/>
                <a:ea typeface="Georgia"/>
                <a:cs typeface="Georgia"/>
                <a:sym typeface="Georgia"/>
              </a:rPr>
              <a:t>do not </a:t>
            </a:r>
            <a:r>
              <a:rPr lang="en" sz="2400" dirty="0">
                <a:latin typeface="Georgia"/>
                <a:ea typeface="Georgia"/>
                <a:cs typeface="Georgia"/>
                <a:sym typeface="Georgia"/>
              </a:rPr>
              <a:t>take a hiring commission from companies that hire our grads.</a:t>
            </a:r>
          </a:p>
          <a:p>
            <a:pPr marL="90874" indent="0">
              <a:lnSpc>
                <a:spcPct val="100000"/>
              </a:lnSpc>
              <a:buSzPct val="100000"/>
              <a:buNone/>
            </a:pPr>
            <a:endParaRPr lang="en-US" sz="2400" dirty="0" smtClean="0">
              <a:latin typeface="Georgia"/>
              <a:ea typeface="Georgia"/>
              <a:cs typeface="Georgia"/>
              <a:sym typeface="Georgia"/>
            </a:endParaRPr>
          </a:p>
          <a:p>
            <a:pPr marL="90874" indent="0">
              <a:lnSpc>
                <a:spcPct val="100000"/>
              </a:lnSpc>
              <a:buSzPct val="100000"/>
              <a:buNone/>
            </a:pPr>
            <a:r>
              <a:rPr lang="en" sz="2400" dirty="0" smtClean="0">
                <a:latin typeface="Georgia"/>
                <a:ea typeface="Georgia"/>
                <a:cs typeface="Georgia"/>
                <a:sym typeface="Georgia"/>
              </a:rPr>
              <a:t>We </a:t>
            </a:r>
            <a:r>
              <a:rPr lang="en" sz="2400" b="1" dirty="0">
                <a:latin typeface="Georgia"/>
                <a:ea typeface="Georgia"/>
                <a:cs typeface="Georgia"/>
                <a:sym typeface="Georgia"/>
              </a:rPr>
              <a:t>are not </a:t>
            </a:r>
            <a:r>
              <a:rPr lang="en" sz="2400" dirty="0">
                <a:latin typeface="Georgia"/>
                <a:ea typeface="Georgia"/>
                <a:cs typeface="Georgia"/>
                <a:sym typeface="Georgia"/>
              </a:rPr>
              <a:t>a job placement agency</a:t>
            </a:r>
            <a:r>
              <a:rPr lang="en" sz="2400" dirty="0" smtClean="0">
                <a:latin typeface="Georgia"/>
                <a:ea typeface="Georgia"/>
                <a:cs typeface="Georgia"/>
                <a:sym typeface="Georgia"/>
              </a:rPr>
              <a:t>.</a:t>
            </a:r>
            <a:endParaRPr lang="en" sz="2400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337" y="1235467"/>
            <a:ext cx="4307502" cy="3603233"/>
          </a:xfrm>
          <a:prstGeom prst="rect">
            <a:avLst/>
          </a:prstGeom>
          <a:ln w="19050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9364513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/>
          <p:nvPr/>
        </p:nvSpPr>
        <p:spPr>
          <a:xfrm>
            <a:off x="464343" y="520080"/>
            <a:ext cx="5550053" cy="31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l">
              <a:spcBef>
                <a:spcPts val="0"/>
              </a:spcBef>
              <a:buSzPct val="25000"/>
            </a:pPr>
            <a:r>
              <a:rPr lang="en" sz="2351" b="1" dirty="0">
                <a:latin typeface="PF Din Text Comp Pro" charset="0"/>
                <a:ea typeface="PF Din Text Comp Pro" charset="0"/>
                <a:cs typeface="PF Din Text Comp Pro" charset="0"/>
                <a:sym typeface="Oswald"/>
              </a:rPr>
              <a:t>WHAT IS OUTCOMES</a:t>
            </a:r>
          </a:p>
        </p:txBody>
      </p:sp>
      <p:sp>
        <p:nvSpPr>
          <p:cNvPr id="501" name="Shape 501"/>
          <p:cNvSpPr txBox="1">
            <a:spLocks noGrp="1"/>
          </p:cNvSpPr>
          <p:nvPr>
            <p:ph type="body" idx="1"/>
          </p:nvPr>
        </p:nvSpPr>
        <p:spPr>
          <a:xfrm>
            <a:off x="464344" y="1095380"/>
            <a:ext cx="8513372" cy="3590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>
              <a:lnSpc>
                <a:spcPct val="100000"/>
              </a:lnSpc>
              <a:buNone/>
            </a:pPr>
            <a:r>
              <a:rPr lang="en" sz="3680" b="1" dirty="0">
                <a:latin typeface="PF Din Text Comp Pro" charset="0"/>
                <a:ea typeface="PF Din Text Comp Pro" charset="0"/>
                <a:cs typeface="PF Din Text Comp Pro" charset="0"/>
                <a:sym typeface="Georgia"/>
              </a:rPr>
              <a:t>WHAT IS CONSIDERED AN OUTCOME?</a:t>
            </a:r>
          </a:p>
          <a:p>
            <a:pPr marL="0">
              <a:lnSpc>
                <a:spcPct val="100000"/>
              </a:lnSpc>
              <a:buClr>
                <a:schemeClr val="dk1"/>
              </a:buClr>
              <a:buSzPct val="50000"/>
              <a:buNone/>
            </a:pPr>
            <a:r>
              <a:rPr lang="en" sz="2249" dirty="0">
                <a:latin typeface="Georgia"/>
                <a:ea typeface="Georgia"/>
                <a:cs typeface="Georgia"/>
                <a:sym typeface="Georgia"/>
              </a:rPr>
              <a:t>An outcome is a </a:t>
            </a:r>
            <a:r>
              <a:rPr lang="en" sz="2249" b="1" dirty="0" smtClean="0">
                <a:latin typeface="Georgia"/>
                <a:ea typeface="Georgia"/>
                <a:cs typeface="Georgia"/>
                <a:sym typeface="Georgia"/>
              </a:rPr>
              <a:t>paid</a:t>
            </a:r>
            <a:r>
              <a:rPr lang="en" sz="2249" dirty="0" smtClean="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" sz="2249" dirty="0">
                <a:latin typeface="Georgia"/>
                <a:ea typeface="Georgia"/>
                <a:cs typeface="Georgia"/>
                <a:sym typeface="Georgia"/>
              </a:rPr>
              <a:t>opportunity </a:t>
            </a:r>
            <a:r>
              <a:rPr lang="en-US" sz="2249" dirty="0" smtClean="0">
                <a:latin typeface="Georgia"/>
                <a:ea typeface="Georgia"/>
                <a:cs typeface="Georgia"/>
                <a:sym typeface="Georgia"/>
              </a:rPr>
              <a:t>as a web developer, including: a full-time job, internship, or a full-time contract lasting at least one month.</a:t>
            </a:r>
          </a:p>
          <a:p>
            <a:pPr marL="0">
              <a:lnSpc>
                <a:spcPct val="100000"/>
              </a:lnSpc>
              <a:buClr>
                <a:schemeClr val="dk1"/>
              </a:buClr>
              <a:buSzPct val="50000"/>
              <a:buNone/>
            </a:pPr>
            <a:endParaRPr lang="en-US" sz="2249" dirty="0">
              <a:latin typeface="Georgia"/>
              <a:ea typeface="Georgia"/>
              <a:cs typeface="Georgia"/>
              <a:sym typeface="Georgia"/>
            </a:endParaRPr>
          </a:p>
          <a:p>
            <a:pPr marL="0">
              <a:lnSpc>
                <a:spcPct val="100000"/>
              </a:lnSpc>
              <a:buClr>
                <a:schemeClr val="dk1"/>
              </a:buClr>
              <a:buSzPct val="50000"/>
              <a:buNone/>
            </a:pPr>
            <a:r>
              <a:rPr lang="en-US" sz="2249" dirty="0" smtClean="0">
                <a:latin typeface="Georgia"/>
                <a:ea typeface="Georgia"/>
                <a:cs typeface="Georgia"/>
                <a:sym typeface="Georgia"/>
              </a:rPr>
              <a:t>GA tracks outcomes for immersive </a:t>
            </a:r>
            <a:r>
              <a:rPr lang="en-US" sz="2249" b="1" dirty="0" smtClean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graduates</a:t>
            </a:r>
            <a:r>
              <a:rPr lang="en-US" sz="2249" dirty="0" smtClean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249" dirty="0" smtClean="0">
                <a:latin typeface="Georgia"/>
                <a:ea typeface="Georgia"/>
                <a:cs typeface="Georgia"/>
                <a:sym typeface="Georgia"/>
              </a:rPr>
              <a:t>who are </a:t>
            </a:r>
            <a:r>
              <a:rPr lang="en-US" sz="2249" b="1" dirty="0" smtClean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qualified</a:t>
            </a:r>
            <a:r>
              <a:rPr lang="en-US" sz="2249" dirty="0" smtClean="0"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2249" b="1" dirty="0" smtClean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active</a:t>
            </a:r>
            <a:r>
              <a:rPr lang="en-US" sz="2249" dirty="0" smtClean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249" dirty="0" smtClean="0">
                <a:latin typeface="Georgia"/>
                <a:ea typeface="Georgia"/>
                <a:cs typeface="Georgia"/>
                <a:sym typeface="Georgia"/>
              </a:rPr>
              <a:t>job-seekers</a:t>
            </a:r>
            <a:r>
              <a:rPr lang="en-US" sz="2249" dirty="0">
                <a:latin typeface="Georgia"/>
                <a:ea typeface="Georgia"/>
                <a:cs typeface="Georgia"/>
                <a:sym typeface="Georgia"/>
              </a:rPr>
              <a:t>.</a:t>
            </a:r>
            <a:endParaRPr lang="en" sz="2249" dirty="0">
              <a:latin typeface="Georgia"/>
              <a:ea typeface="Georgia"/>
              <a:cs typeface="Georgia"/>
              <a:sym typeface="Georgia"/>
            </a:endParaRPr>
          </a:p>
          <a:p>
            <a:pPr marL="0">
              <a:lnSpc>
                <a:spcPct val="100000"/>
              </a:lnSpc>
              <a:buClr>
                <a:schemeClr val="dk1"/>
              </a:buClr>
              <a:buSzPct val="50000"/>
              <a:buNone/>
            </a:pPr>
            <a:endParaRPr lang="en-US" sz="2249" dirty="0">
              <a:latin typeface="Georgia"/>
              <a:ea typeface="Georgia"/>
              <a:cs typeface="Georgia"/>
              <a:sym typeface="Georgia"/>
            </a:endParaRPr>
          </a:p>
          <a:p>
            <a:pPr marL="0">
              <a:lnSpc>
                <a:spcPct val="100000"/>
              </a:lnSpc>
              <a:buClr>
                <a:schemeClr val="dk1"/>
              </a:buClr>
              <a:buSzPct val="50000"/>
              <a:buNone/>
            </a:pPr>
            <a:r>
              <a:rPr lang="en-US" sz="2249" i="1" dirty="0">
                <a:latin typeface="Georgia"/>
                <a:ea typeface="Georgia"/>
                <a:cs typeface="Georgia"/>
                <a:sym typeface="Georgia"/>
              </a:rPr>
              <a:t>*GA </a:t>
            </a:r>
            <a:r>
              <a:rPr lang="en-US" sz="2249" i="1" dirty="0" smtClean="0">
                <a:latin typeface="Georgia"/>
                <a:ea typeface="Georgia"/>
                <a:cs typeface="Georgia"/>
                <a:sym typeface="Georgia"/>
              </a:rPr>
              <a:t>currently supports </a:t>
            </a:r>
            <a:r>
              <a:rPr lang="en-US" sz="2249" i="1" dirty="0">
                <a:latin typeface="Georgia"/>
                <a:ea typeface="Georgia"/>
                <a:cs typeface="Georgia"/>
                <a:sym typeface="Georgia"/>
              </a:rPr>
              <a:t>immersive graduates only through their </a:t>
            </a:r>
            <a:r>
              <a:rPr lang="en-US" sz="2249" b="1" i="1" dirty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first</a:t>
            </a:r>
            <a:r>
              <a:rPr lang="en-US" sz="2249" i="1" dirty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249" i="1" dirty="0">
                <a:latin typeface="Georgia"/>
                <a:ea typeface="Georgia"/>
                <a:cs typeface="Georgia"/>
                <a:sym typeface="Georgia"/>
              </a:rPr>
              <a:t>outcome.*</a:t>
            </a:r>
          </a:p>
          <a:p>
            <a:pPr marL="0">
              <a:lnSpc>
                <a:spcPct val="100000"/>
              </a:lnSpc>
              <a:buClr>
                <a:schemeClr val="dk1"/>
              </a:buClr>
              <a:buSzPct val="50000"/>
              <a:buNone/>
            </a:pPr>
            <a:endParaRPr lang="en-US" sz="2249" dirty="0">
              <a:latin typeface="Georgia"/>
              <a:ea typeface="Georgia"/>
              <a:cs typeface="Georgia"/>
              <a:sym typeface="Georgia"/>
            </a:endParaRPr>
          </a:p>
          <a:p>
            <a:pPr marL="0">
              <a:lnSpc>
                <a:spcPct val="100000"/>
              </a:lnSpc>
              <a:buNone/>
            </a:pPr>
            <a:endParaRPr sz="2249" dirty="0"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8134571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Content Placeholder 6"/>
          <p:cNvSpPr>
            <a:spLocks noGrp="1"/>
          </p:cNvSpPr>
          <p:nvPr>
            <p:ph sz="half" idx="12"/>
          </p:nvPr>
        </p:nvSpPr>
        <p:spPr bwMode="auto">
          <a:xfrm>
            <a:off x="475570" y="1860433"/>
            <a:ext cx="8418512" cy="3000375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  <a:spcBef>
                <a:spcPts val="725"/>
              </a:spcBef>
              <a:buSzPct val="100000"/>
            </a:pPr>
            <a:r>
              <a:rPr lang="en-US" sz="2200" b="1" dirty="0" smtClean="0">
                <a:latin typeface="Georgia" charset="0"/>
                <a:ea typeface="Georgia" charset="0"/>
                <a:cs typeface="Georgia" charset="0"/>
              </a:rPr>
              <a:t>Include your name with your responses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What are your career goals immediately following this course?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What challenges do you anticipate facing in achieving these goals?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What career-related expertise can you share with the group? (E.g. I’m a great resume editor.)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How can you support your colleagues during the job search?</a:t>
            </a:r>
            <a:endParaRPr lang="en-US" sz="22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7214F84-4788-164D-B386-90F4D4B27AAE}" type="slidenum">
              <a:rPr lang="en-US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ACTIVITY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14337" y="927437"/>
            <a:ext cx="8489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b="1" dirty="0" smtClean="0">
                <a:solidFill>
                  <a:schemeClr val="tx1"/>
                </a:solidFill>
                <a:latin typeface="+mj-lt"/>
                <a:ea typeface="ＭＳ Ｐゴシック" charset="0"/>
                <a:cs typeface="ＭＳ Ｐゴシック" charset="0"/>
                <a:sym typeface="News706 BT" charset="0"/>
              </a:rPr>
              <a:t>WITH A LITTLE HELP FROM MY FRIENDS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016987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C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268413"/>
            <a:ext cx="8426450" cy="2579687"/>
          </a:xfrm>
        </p:spPr>
        <p:txBody>
          <a:bodyPr/>
          <a:lstStyle/>
          <a:p>
            <a:pPr>
              <a:defRPr/>
            </a:pPr>
            <a:r>
              <a:rPr lang="en-US" sz="11500" dirty="0" smtClean="0"/>
              <a:t>OUTCOMES PROGRAMMING</a:t>
            </a:r>
            <a:endParaRPr lang="en-US" sz="11500" dirty="0"/>
          </a:p>
        </p:txBody>
      </p:sp>
      <p:sp>
        <p:nvSpPr>
          <p:cNvPr id="27650" name="Content Placeholder 3"/>
          <p:cNvSpPr>
            <a:spLocks noGrp="1"/>
          </p:cNvSpPr>
          <p:nvPr>
            <p:ph sz="quarter" idx="11"/>
          </p:nvPr>
        </p:nvSpPr>
        <p:spPr bwMode="auto">
          <a:xfrm>
            <a:off x="371475" y="495300"/>
            <a:ext cx="6400800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GA OUTCOMES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WHAT IS OUTCOMES?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1C457E2-D3CC-504E-BFC5-23909D0B654F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19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ctrTitle" idx="4294967295"/>
          </p:nvPr>
        </p:nvSpPr>
        <p:spPr>
          <a:xfrm>
            <a:off x="442912" y="990600"/>
            <a:ext cx="8429625" cy="571500"/>
          </a:xfrm>
          <a:prstGeom prst="rect">
            <a:avLst/>
          </a:prstGeom>
        </p:spPr>
        <p:txBody>
          <a:bodyPr vert="horz" lIns="0" tIns="0" rIns="0" bIns="0" anchor="t" anchorCtr="0"/>
          <a:lstStyle/>
          <a:p>
            <a:pPr>
              <a:lnSpc>
                <a:spcPct val="100000"/>
              </a:lnSpc>
              <a:defRPr/>
            </a:pPr>
            <a:r>
              <a:rPr lang="en-US" sz="3600" dirty="0" smtClean="0"/>
              <a:t>OUTCOMES OVERVIEW</a:t>
            </a:r>
            <a:endParaRPr lang="en-US" sz="3600" dirty="0"/>
          </a:p>
        </p:txBody>
      </p:sp>
      <p:sp>
        <p:nvSpPr>
          <p:cNvPr id="7" name="Content Placeholder 6"/>
          <p:cNvSpPr txBox="1">
            <a:spLocks/>
          </p:cNvSpPr>
          <p:nvPr/>
        </p:nvSpPr>
        <p:spPr bwMode="auto">
          <a:xfrm>
            <a:off x="442912" y="1562100"/>
            <a:ext cx="8505825" cy="3505200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2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sz="1800" b="1" kern="0" dirty="0" smtClean="0">
                <a:latin typeface="Georgia" charset="0"/>
                <a:ea typeface="Georgia" charset="0"/>
                <a:cs typeface="Georgia" charset="0"/>
              </a:rPr>
              <a:t>In-Course*</a:t>
            </a:r>
            <a:endParaRPr lang="en-US" sz="1800" kern="0" dirty="0" smtClean="0">
              <a:latin typeface="Georgia" charset="0"/>
              <a:ea typeface="Georgia" charset="0"/>
              <a:cs typeface="Georgia" charset="0"/>
            </a:endParaRPr>
          </a:p>
          <a:p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Personal Branding</a:t>
            </a:r>
          </a:p>
          <a:p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Digital Presence/LinkedIn</a:t>
            </a:r>
          </a:p>
          <a:p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Networking </a:t>
            </a:r>
          </a:p>
          <a:p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Catch-up Workshop</a:t>
            </a:r>
          </a:p>
          <a:p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Resumes + Portfolios</a:t>
            </a:r>
          </a:p>
          <a:p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Applying + Interviewing Strategies</a:t>
            </a:r>
          </a:p>
          <a:p>
            <a:r>
              <a:rPr lang="en-US" sz="1800" kern="0" dirty="0" err="1" smtClean="0">
                <a:latin typeface="Georgia" charset="0"/>
                <a:ea typeface="Georgia" charset="0"/>
                <a:cs typeface="Georgia" charset="0"/>
              </a:rPr>
              <a:t>Whiteboarding</a:t>
            </a:r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 Practice</a:t>
            </a:r>
          </a:p>
          <a:p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GA Profiles</a:t>
            </a:r>
          </a:p>
          <a:p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What’s Next: Your Job Search</a:t>
            </a:r>
            <a:endParaRPr lang="en-US" sz="400" kern="0" dirty="0" smtClean="0">
              <a:latin typeface="Georgia" charset="0"/>
              <a:ea typeface="Georgia" charset="0"/>
              <a:cs typeface="Georgia" charset="0"/>
            </a:endParaRPr>
          </a:p>
          <a:p>
            <a:pPr marL="0" indent="0">
              <a:buNone/>
            </a:pPr>
            <a:r>
              <a:rPr lang="en-US" sz="1800" b="1" kern="0" dirty="0">
                <a:latin typeface="Georgia" charset="0"/>
                <a:ea typeface="Georgia" charset="0"/>
                <a:cs typeface="Georgia" charset="0"/>
              </a:rPr>
              <a:t>Post-Course</a:t>
            </a:r>
            <a:r>
              <a:rPr lang="en-US" sz="1800" b="1" kern="0" dirty="0" smtClean="0">
                <a:latin typeface="Georgia" charset="0"/>
                <a:ea typeface="Georgia" charset="0"/>
                <a:cs typeface="Georgia" charset="0"/>
              </a:rPr>
              <a:t>*</a:t>
            </a:r>
          </a:p>
          <a:p>
            <a:pPr lvl="1"/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Mock Interviews/Outcomes Day</a:t>
            </a:r>
          </a:p>
          <a:p>
            <a:pPr lvl="1"/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Meet + Hire event</a:t>
            </a:r>
          </a:p>
          <a:p>
            <a:pPr lvl="1"/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One-on-Ones and continued coaching</a:t>
            </a:r>
          </a:p>
          <a:p>
            <a:pPr lvl="1"/>
            <a:r>
              <a:rPr lang="en-US" sz="1800" kern="0" dirty="0" smtClean="0">
                <a:latin typeface="Georgia" charset="0"/>
                <a:ea typeface="Georgia" charset="0"/>
                <a:cs typeface="Georgia" charset="0"/>
              </a:rPr>
              <a:t>“Job Therapy” meetings</a:t>
            </a:r>
            <a:endParaRPr lang="en-US" sz="1800" dirty="0" smtClean="0">
              <a:latin typeface="Georgia" charset="0"/>
              <a:ea typeface="Georgia" charset="0"/>
              <a:cs typeface="Georgia" charset="0"/>
            </a:endParaRPr>
          </a:p>
          <a:p>
            <a:pPr marL="146050" lvl="1" indent="0">
              <a:buNone/>
            </a:pPr>
            <a:r>
              <a:rPr lang="en-US" sz="1400" i="1" dirty="0" smtClean="0">
                <a:latin typeface="Georgia" charset="0"/>
                <a:ea typeface="Georgia" charset="0"/>
                <a:cs typeface="Georgia" charset="0"/>
              </a:rPr>
              <a:t>*</a:t>
            </a:r>
            <a:r>
              <a:rPr lang="en-US" sz="1400" i="1" dirty="0">
                <a:latin typeface="Georgia" charset="0"/>
                <a:ea typeface="Georgia" charset="0"/>
                <a:cs typeface="Georgia" charset="0"/>
              </a:rPr>
              <a:t>If you have travel plans in the 3 weeks following graduation, let’s talk.</a:t>
            </a:r>
          </a:p>
          <a:p>
            <a:pPr lvl="1"/>
            <a:endParaRPr lang="en-US" sz="1800" kern="0" dirty="0" smtClean="0">
              <a:latin typeface="Georgia" charset="0"/>
              <a:ea typeface="Georgia" charset="0"/>
              <a:cs typeface="Georgia" charset="0"/>
            </a:endParaRPr>
          </a:p>
          <a:p>
            <a:endParaRPr lang="en-US" sz="1800" kern="0" dirty="0" smtClean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5245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TodaY’s Agenda</a:t>
            </a: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267525E1-F312-C24C-A0AA-84350CA602CB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71475" y="1028700"/>
            <a:ext cx="765333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b="1" dirty="0" smtClean="0">
                <a:latin typeface="+mj-lt"/>
                <a:ea typeface="Georgia" charset="0"/>
                <a:cs typeface="Georgia" charset="0"/>
              </a:rPr>
              <a:t>INTRO TO OUTCOMES WORKSHOP</a:t>
            </a:r>
          </a:p>
          <a:p>
            <a:pPr algn="l"/>
            <a:endParaRPr lang="en-US" sz="1400" dirty="0">
              <a:latin typeface="Georgia" charset="0"/>
              <a:ea typeface="Georgia" charset="0"/>
              <a:cs typeface="Georgia" charset="0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Introductions</a:t>
            </a:r>
          </a:p>
          <a:p>
            <a:pPr marL="285750" indent="-285750" algn="l">
              <a:buFont typeface="Arial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What is Outcomes? What isn’t it?</a:t>
            </a:r>
          </a:p>
          <a:p>
            <a:pPr marL="285750" indent="-285750" algn="l">
              <a:buFont typeface="Arial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Providence specifics</a:t>
            </a:r>
          </a:p>
          <a:p>
            <a:pPr marL="285750" indent="-285750" algn="l">
              <a:buFont typeface="Arial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Structure </a:t>
            </a:r>
            <a:r>
              <a:rPr lang="en-US" sz="2000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of Outcomes </a:t>
            </a: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programming </a:t>
            </a:r>
          </a:p>
          <a:p>
            <a:pPr marL="614363" lvl="1" indent="-285750" algn="l">
              <a:buFont typeface="Arial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In-course support </a:t>
            </a:r>
            <a:r>
              <a:rPr lang="en-US" sz="2000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and </a:t>
            </a: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post-course </a:t>
            </a:r>
            <a:r>
              <a:rPr lang="en-US" sz="2000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support</a:t>
            </a:r>
          </a:p>
          <a:p>
            <a:pPr marL="285750" indent="-285750" algn="l">
              <a:buFont typeface="Arial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Setting expectations for working together</a:t>
            </a:r>
          </a:p>
          <a:p>
            <a:pPr algn="l"/>
            <a:endParaRPr lang="en-US" sz="1400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1962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3F435816-188A-F246-97B1-46A1424AA80D}" type="slidenum">
              <a:rPr lang="en-US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OUTCOMES programming</a:t>
            </a:r>
            <a:endParaRPr lang="en-US" dirty="0"/>
          </a:p>
        </p:txBody>
      </p:sp>
      <p:sp>
        <p:nvSpPr>
          <p:cNvPr id="7" name="Title 8"/>
          <p:cNvSpPr txBox="1">
            <a:spLocks/>
          </p:cNvSpPr>
          <p:nvPr/>
        </p:nvSpPr>
        <p:spPr>
          <a:xfrm>
            <a:off x="442912" y="1028700"/>
            <a:ext cx="3552824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3200" kern="0" dirty="0" smtClean="0"/>
              <a:t>TOPIC</a:t>
            </a:r>
            <a:endParaRPr lang="en-US" sz="3200" kern="0" dirty="0"/>
          </a:p>
        </p:txBody>
      </p:sp>
      <p:sp>
        <p:nvSpPr>
          <p:cNvPr id="11" name="Title 8"/>
          <p:cNvSpPr txBox="1">
            <a:spLocks/>
          </p:cNvSpPr>
          <p:nvPr/>
        </p:nvSpPr>
        <p:spPr>
          <a:xfrm>
            <a:off x="4529135" y="1028700"/>
            <a:ext cx="4375151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3200" kern="0" dirty="0" smtClean="0"/>
              <a:t>Deliverable</a:t>
            </a:r>
            <a:endParaRPr lang="en-US" sz="3200" kern="0" dirty="0"/>
          </a:p>
        </p:txBody>
      </p:sp>
      <p:sp>
        <p:nvSpPr>
          <p:cNvPr id="19" name="Rectangle 18"/>
          <p:cNvSpPr/>
          <p:nvPr/>
        </p:nvSpPr>
        <p:spPr bwMode="auto">
          <a:xfrm>
            <a:off x="442912" y="1638300"/>
            <a:ext cx="3552825" cy="419100"/>
          </a:xfrm>
          <a:prstGeom prst="rect">
            <a:avLst/>
          </a:prstGeom>
          <a:solidFill>
            <a:schemeClr val="accent2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0" name="Title 8"/>
          <p:cNvSpPr txBox="1">
            <a:spLocks/>
          </p:cNvSpPr>
          <p:nvPr/>
        </p:nvSpPr>
        <p:spPr>
          <a:xfrm>
            <a:off x="442911" y="1572039"/>
            <a:ext cx="3552825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 smtClean="0">
                <a:solidFill>
                  <a:schemeClr val="bg1"/>
                </a:solidFill>
              </a:rPr>
              <a:t>DIGITAL PRESENCE</a:t>
            </a:r>
            <a:endParaRPr lang="en-US" sz="2600" kern="0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4529135" y="1638300"/>
            <a:ext cx="4375151" cy="419100"/>
          </a:xfrm>
          <a:prstGeom prst="rect">
            <a:avLst/>
          </a:prstGeom>
          <a:solidFill>
            <a:schemeClr val="accent2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2" name="Title 8"/>
          <p:cNvSpPr txBox="1">
            <a:spLocks/>
          </p:cNvSpPr>
          <p:nvPr/>
        </p:nvSpPr>
        <p:spPr>
          <a:xfrm>
            <a:off x="4529135" y="1600200"/>
            <a:ext cx="4375151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 smtClean="0">
                <a:solidFill>
                  <a:schemeClr val="bg1"/>
                </a:solidFill>
              </a:rPr>
              <a:t>LINKEDIN</a:t>
            </a:r>
            <a:endParaRPr lang="en-US" sz="2600" kern="0" dirty="0">
              <a:solidFill>
                <a:schemeClr val="bg1"/>
              </a:solidFill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442912" y="2314161"/>
            <a:ext cx="3552825" cy="419100"/>
          </a:xfrm>
          <a:prstGeom prst="rect">
            <a:avLst/>
          </a:prstGeom>
          <a:solidFill>
            <a:schemeClr val="accent4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4" name="Title 8"/>
          <p:cNvSpPr txBox="1">
            <a:spLocks/>
          </p:cNvSpPr>
          <p:nvPr/>
        </p:nvSpPr>
        <p:spPr>
          <a:xfrm>
            <a:off x="442911" y="2247900"/>
            <a:ext cx="3552825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 smtClean="0"/>
              <a:t>NETWORKING</a:t>
            </a:r>
            <a:endParaRPr lang="en-US" sz="2600" kern="0" dirty="0"/>
          </a:p>
        </p:txBody>
      </p:sp>
      <p:sp>
        <p:nvSpPr>
          <p:cNvPr id="25" name="Rectangle 24"/>
          <p:cNvSpPr/>
          <p:nvPr/>
        </p:nvSpPr>
        <p:spPr bwMode="auto">
          <a:xfrm>
            <a:off x="4529135" y="2314161"/>
            <a:ext cx="4375151" cy="419100"/>
          </a:xfrm>
          <a:prstGeom prst="rect">
            <a:avLst/>
          </a:prstGeom>
          <a:solidFill>
            <a:schemeClr val="accent4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6" name="Title 8"/>
          <p:cNvSpPr txBox="1">
            <a:spLocks/>
          </p:cNvSpPr>
          <p:nvPr/>
        </p:nvSpPr>
        <p:spPr>
          <a:xfrm>
            <a:off x="4529135" y="2276061"/>
            <a:ext cx="4375151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 smtClean="0"/>
              <a:t>INFORMATIONAL INTERVIEWS</a:t>
            </a:r>
            <a:endParaRPr lang="en-US" sz="2600" kern="0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442912" y="2999961"/>
            <a:ext cx="3552825" cy="419100"/>
          </a:xfrm>
          <a:prstGeom prst="rect">
            <a:avLst/>
          </a:prstGeom>
          <a:solidFill>
            <a:schemeClr val="accent5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8" name="Title 8"/>
          <p:cNvSpPr txBox="1">
            <a:spLocks/>
          </p:cNvSpPr>
          <p:nvPr/>
        </p:nvSpPr>
        <p:spPr>
          <a:xfrm>
            <a:off x="442911" y="2933700"/>
            <a:ext cx="3552825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 smtClean="0"/>
              <a:t>RESUMES + COVER LETTERS</a:t>
            </a:r>
            <a:endParaRPr lang="en-US" sz="2600" kern="0" dirty="0"/>
          </a:p>
        </p:txBody>
      </p:sp>
      <p:sp>
        <p:nvSpPr>
          <p:cNvPr id="29" name="Rectangle 28"/>
          <p:cNvSpPr/>
          <p:nvPr/>
        </p:nvSpPr>
        <p:spPr bwMode="auto">
          <a:xfrm>
            <a:off x="4529135" y="2999961"/>
            <a:ext cx="4370832" cy="419100"/>
          </a:xfrm>
          <a:prstGeom prst="rect">
            <a:avLst/>
          </a:prstGeom>
          <a:solidFill>
            <a:schemeClr val="accent5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0" name="Title 8"/>
          <p:cNvSpPr txBox="1">
            <a:spLocks/>
          </p:cNvSpPr>
          <p:nvPr/>
        </p:nvSpPr>
        <p:spPr>
          <a:xfrm>
            <a:off x="4529135" y="2961861"/>
            <a:ext cx="4341813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 smtClean="0"/>
              <a:t>New + Improved RESUME</a:t>
            </a:r>
            <a:endParaRPr lang="en-US" sz="2600" kern="0" dirty="0"/>
          </a:p>
        </p:txBody>
      </p:sp>
      <p:sp>
        <p:nvSpPr>
          <p:cNvPr id="31" name="Rectangle 30"/>
          <p:cNvSpPr/>
          <p:nvPr/>
        </p:nvSpPr>
        <p:spPr bwMode="auto">
          <a:xfrm>
            <a:off x="442912" y="3699330"/>
            <a:ext cx="3552825" cy="419100"/>
          </a:xfrm>
          <a:prstGeom prst="rect">
            <a:avLst/>
          </a:prstGeom>
          <a:solidFill>
            <a:schemeClr val="accent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2" name="Title 8"/>
          <p:cNvSpPr txBox="1">
            <a:spLocks/>
          </p:cNvSpPr>
          <p:nvPr/>
        </p:nvSpPr>
        <p:spPr>
          <a:xfrm>
            <a:off x="442911" y="3632752"/>
            <a:ext cx="3552825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 smtClean="0"/>
              <a:t>PERSONAL BRANDING</a:t>
            </a:r>
            <a:endParaRPr lang="en-US" sz="2600" kern="0" dirty="0"/>
          </a:p>
        </p:txBody>
      </p:sp>
      <p:sp>
        <p:nvSpPr>
          <p:cNvPr id="33" name="Rectangle 32"/>
          <p:cNvSpPr/>
          <p:nvPr/>
        </p:nvSpPr>
        <p:spPr bwMode="auto">
          <a:xfrm>
            <a:off x="4529134" y="3695700"/>
            <a:ext cx="4341814" cy="419100"/>
          </a:xfrm>
          <a:prstGeom prst="rect">
            <a:avLst/>
          </a:prstGeom>
          <a:solidFill>
            <a:schemeClr val="accent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4" name="Title 8"/>
          <p:cNvSpPr txBox="1">
            <a:spLocks/>
          </p:cNvSpPr>
          <p:nvPr/>
        </p:nvSpPr>
        <p:spPr>
          <a:xfrm>
            <a:off x="4529133" y="3657600"/>
            <a:ext cx="4370832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/>
              <a:t>ELEVATOR PITCH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4529134" y="4419600"/>
            <a:ext cx="4341814" cy="419100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8" name="Title 8"/>
          <p:cNvSpPr txBox="1">
            <a:spLocks/>
          </p:cNvSpPr>
          <p:nvPr/>
        </p:nvSpPr>
        <p:spPr>
          <a:xfrm>
            <a:off x="4529133" y="4383313"/>
            <a:ext cx="4370832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 smtClean="0">
                <a:solidFill>
                  <a:schemeClr val="bg1"/>
                </a:solidFill>
              </a:rPr>
              <a:t>JOB tracking System</a:t>
            </a:r>
            <a:endParaRPr lang="en-US" sz="2600" kern="0" dirty="0">
              <a:solidFill>
                <a:schemeClr val="bg1"/>
              </a:solidFill>
            </a:endParaRPr>
          </a:p>
        </p:txBody>
      </p:sp>
      <p:sp>
        <p:nvSpPr>
          <p:cNvPr id="39" name="Rectangle 38"/>
          <p:cNvSpPr/>
          <p:nvPr/>
        </p:nvSpPr>
        <p:spPr bwMode="auto">
          <a:xfrm>
            <a:off x="442912" y="4419600"/>
            <a:ext cx="3552825" cy="419100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0" name="Title 8"/>
          <p:cNvSpPr txBox="1">
            <a:spLocks/>
          </p:cNvSpPr>
          <p:nvPr/>
        </p:nvSpPr>
        <p:spPr>
          <a:xfrm>
            <a:off x="442911" y="4381500"/>
            <a:ext cx="3552825" cy="571500"/>
          </a:xfrm>
          <a:prstGeom prst="rect">
            <a:avLst/>
          </a:prstGeom>
        </p:spPr>
        <p:txBody>
          <a:bodyPr vert="horz" lIns="0" tIns="32914" rIns="65828" bIns="32914"/>
          <a:lstStyle>
            <a:lvl1pPr algn="l" rtl="0" eaLnBrk="0" fontAlgn="base" hangingPunct="0">
              <a:lnSpc>
                <a:spcPts val="3599"/>
              </a:lnSpc>
              <a:spcBef>
                <a:spcPct val="0"/>
              </a:spcBef>
              <a:spcAft>
                <a:spcPct val="0"/>
              </a:spcAft>
              <a:defRPr sz="3900" b="1" cap="all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23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2304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pPr algn="ctr">
              <a:defRPr/>
            </a:pPr>
            <a:r>
              <a:rPr lang="en-US" sz="2600" kern="0" dirty="0" smtClean="0">
                <a:solidFill>
                  <a:schemeClr val="bg1"/>
                </a:solidFill>
              </a:rPr>
              <a:t>The JOB SEARCH</a:t>
            </a:r>
            <a:endParaRPr lang="en-US" sz="2600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45144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C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268413"/>
            <a:ext cx="8426450" cy="2579687"/>
          </a:xfrm>
        </p:spPr>
        <p:txBody>
          <a:bodyPr/>
          <a:lstStyle/>
          <a:p>
            <a:pPr>
              <a:defRPr/>
            </a:pPr>
            <a:r>
              <a:rPr lang="en-US" sz="13800" dirty="0" smtClean="0"/>
              <a:t>Meet &amp; Hire</a:t>
            </a:r>
            <a:br>
              <a:rPr lang="en-US" sz="13800" dirty="0" smtClean="0"/>
            </a:br>
            <a:endParaRPr lang="en-US" sz="3600" b="0" i="1" cap="non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3794" name="Content Placeholder 3"/>
          <p:cNvSpPr>
            <a:spLocks noGrp="1"/>
          </p:cNvSpPr>
          <p:nvPr>
            <p:ph sz="quarter" idx="11"/>
          </p:nvPr>
        </p:nvSpPr>
        <p:spPr bwMode="auto">
          <a:xfrm>
            <a:off x="371475" y="495300"/>
            <a:ext cx="6400800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GA OUTCOMES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Content Placeholder 6"/>
          <p:cNvSpPr>
            <a:spLocks noGrp="1"/>
          </p:cNvSpPr>
          <p:nvPr>
            <p:ph sz="half" idx="12"/>
          </p:nvPr>
        </p:nvSpPr>
        <p:spPr bwMode="auto">
          <a:xfrm>
            <a:off x="414338" y="1790700"/>
            <a:ext cx="3657599" cy="300037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100000"/>
              </a:lnSpc>
              <a:spcBef>
                <a:spcPts val="725"/>
              </a:spcBef>
              <a:buFont typeface="Arial" charset="0"/>
              <a:buChar char="•"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When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: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A few weeks after graduation</a:t>
            </a:r>
            <a:endParaRPr lang="en-US" sz="2400" dirty="0">
              <a:latin typeface="Georgia" charset="0"/>
              <a:ea typeface="Georgia" charset="0"/>
              <a:cs typeface="Georgia" charset="0"/>
            </a:endParaRP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Font typeface="Arial" charset="0"/>
              <a:buChar char="•"/>
            </a:pP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What: Reverse job fair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Font typeface="Arial" charset="0"/>
              <a:buChar char="•"/>
            </a:pP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Who: You and your kick-ass projects +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local employers</a:t>
            </a:r>
            <a:endParaRPr lang="en-US" sz="24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72729966-6825-6A4F-87E1-6733569E26E0}" type="slidenum">
              <a:rPr lang="en-US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Meet &amp; HIRE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42913" y="1066800"/>
            <a:ext cx="8429625" cy="5715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WHAT IS THE MEET &amp; Hire?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b="7971"/>
          <a:stretch/>
        </p:blipFill>
        <p:spPr>
          <a:xfrm>
            <a:off x="5138737" y="190500"/>
            <a:ext cx="3940737" cy="48387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887306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54C933CD-1488-FD4F-BCD6-9BE6C514EFFC}" type="slidenum">
              <a:rPr lang="en-US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Meet &amp; HIRE</a:t>
            </a:r>
            <a:endParaRPr lang="en-US" dirty="0"/>
          </a:p>
        </p:txBody>
      </p:sp>
      <p:pic>
        <p:nvPicPr>
          <p:cNvPr id="36867" name="Picture 1" descr="UXDI_MeetGreet.jpg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9138" y="990600"/>
            <a:ext cx="7961312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C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268413"/>
            <a:ext cx="8601074" cy="2579687"/>
          </a:xfrm>
        </p:spPr>
        <p:txBody>
          <a:bodyPr/>
          <a:lstStyle/>
          <a:p>
            <a:pPr>
              <a:defRPr/>
            </a:pPr>
            <a:r>
              <a:rPr lang="en-US" sz="14000" dirty="0" smtClean="0"/>
              <a:t>Outcomes Expectations</a:t>
            </a:r>
            <a:endParaRPr lang="en-US" sz="14000" dirty="0"/>
          </a:p>
        </p:txBody>
      </p:sp>
      <p:sp>
        <p:nvSpPr>
          <p:cNvPr id="21506" name="Content Placeholder 3"/>
          <p:cNvSpPr>
            <a:spLocks noGrp="1"/>
          </p:cNvSpPr>
          <p:nvPr>
            <p:ph sz="quarter" idx="11"/>
          </p:nvPr>
        </p:nvSpPr>
        <p:spPr bwMode="auto">
          <a:xfrm>
            <a:off x="371475" y="495300"/>
            <a:ext cx="6400800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GA OUTCOMES</a:t>
            </a:r>
          </a:p>
        </p:txBody>
      </p:sp>
    </p:spTree>
    <p:extLst>
      <p:ext uri="{BB962C8B-B14F-4D97-AF65-F5344CB8AC3E}">
        <p14:creationId xmlns:p14="http://schemas.microsoft.com/office/powerpoint/2010/main" val="19353921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11FD873E-0625-6D40-B1D5-A0CBB6A24057}" type="slidenum">
              <a:rPr lang="en-US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Outcomes Expectations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42913" y="1066800"/>
            <a:ext cx="8124825" cy="2019300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sz="5000" dirty="0" smtClean="0"/>
              <a:t>Eligibility for Outcomes and M&amp;H</a:t>
            </a:r>
            <a:endParaRPr lang="en-US" sz="5000" dirty="0"/>
          </a:p>
        </p:txBody>
      </p:sp>
      <p:sp>
        <p:nvSpPr>
          <p:cNvPr id="56324" name="Content Placeholder 1"/>
          <p:cNvSpPr>
            <a:spLocks noGrp="1"/>
          </p:cNvSpPr>
          <p:nvPr>
            <p:ph sz="half" idx="12"/>
          </p:nvPr>
        </p:nvSpPr>
        <p:spPr bwMode="auto">
          <a:xfrm>
            <a:off x="490538" y="1866900"/>
            <a:ext cx="8418512" cy="300037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You </a:t>
            </a:r>
            <a:r>
              <a:rPr lang="en-US" b="1" dirty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must graduate </a:t>
            </a:r>
            <a:r>
              <a:rPr lang="en-US" dirty="0">
                <a:latin typeface="Georgia" charset="0"/>
                <a:ea typeface="Georgia" charset="0"/>
                <a:cs typeface="Georgia" charset="0"/>
              </a:rPr>
              <a:t>the </a:t>
            </a:r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GA program.</a:t>
            </a:r>
          </a:p>
          <a:p>
            <a:pPr marL="342900" indent="-342900"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You </a:t>
            </a:r>
            <a:r>
              <a:rPr lang="en-US" b="1" dirty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must attend </a:t>
            </a:r>
            <a:r>
              <a:rPr lang="en-US" b="1" u="sng" dirty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all</a:t>
            </a:r>
            <a:r>
              <a:rPr lang="en-US" b="1" dirty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Outcomes Programming both </a:t>
            </a:r>
            <a:r>
              <a:rPr lang="en-US" dirty="0">
                <a:latin typeface="Georgia" charset="0"/>
                <a:ea typeface="Georgia" charset="0"/>
                <a:cs typeface="Georgia" charset="0"/>
              </a:rPr>
              <a:t>during and after the course. </a:t>
            </a:r>
          </a:p>
          <a:p>
            <a:pPr marL="342900" indent="-342900"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You </a:t>
            </a:r>
            <a:r>
              <a:rPr lang="en-US" b="1" dirty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must complete </a:t>
            </a:r>
            <a:r>
              <a:rPr lang="en-US" dirty="0">
                <a:latin typeface="Georgia" charset="0"/>
                <a:ea typeface="Georgia" charset="0"/>
                <a:cs typeface="Georgia" charset="0"/>
              </a:rPr>
              <a:t>all </a:t>
            </a:r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Outcomes assignments and surveys. </a:t>
            </a:r>
            <a:endParaRPr lang="en-US" dirty="0">
              <a:latin typeface="Georgia" charset="0"/>
              <a:ea typeface="Georgia" charset="0"/>
              <a:cs typeface="Georgia" charset="0"/>
            </a:endParaRPr>
          </a:p>
          <a:p>
            <a:pPr marL="342900" indent="-342900"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dirty="0">
                <a:latin typeface="Georgia" charset="0"/>
                <a:ea typeface="Georgia" charset="0"/>
                <a:cs typeface="Georgia" charset="0"/>
              </a:rPr>
              <a:t>Why are we being such hard-asses? We want you to get a job! Pronto! #toughlove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/>
        </p:nvSpPr>
        <p:spPr>
          <a:xfrm>
            <a:off x="475439" y="450431"/>
            <a:ext cx="3215498" cy="516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6513" tIns="36513" rIns="36513" bIns="36513" anchor="ctr">
            <a:spAutoFit/>
          </a:bodyPr>
          <a:lstStyle>
            <a:lvl1pPr>
              <a:defRPr sz="4000"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pPr algn="l"/>
            <a:r>
              <a:rPr lang="en-US" sz="2874" b="1" dirty="0" smtClean="0">
                <a:latin typeface="PF Din Text Comp Pro" charset="0"/>
                <a:ea typeface="PF Din Text Comp Pro" charset="0"/>
                <a:cs typeface="PF Din Text Comp Pro" charset="0"/>
              </a:rPr>
              <a:t>OUTCOMES EXPECTATIONS</a:t>
            </a:r>
            <a:endParaRPr sz="2874" b="1" dirty="0"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388" name="Shape 388"/>
          <p:cNvSpPr/>
          <p:nvPr/>
        </p:nvSpPr>
        <p:spPr>
          <a:xfrm>
            <a:off x="475439" y="1016796"/>
            <a:ext cx="8078332" cy="1218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513" tIns="36513" rIns="36513" bIns="36513" anchor="ctr">
            <a:spAutoFit/>
          </a:bodyPr>
          <a:lstStyle/>
          <a:p>
            <a:pPr algn="l"/>
            <a:r>
              <a:rPr lang="en-US" sz="4000" b="1" dirty="0" smtClean="0">
                <a:latin typeface="PF Din Text Comp Pro" charset="0"/>
                <a:ea typeface="PF Din Text Comp Pro" charset="0"/>
                <a:cs typeface="PF Din Text Comp Pro" charset="0"/>
              </a:rPr>
              <a:t>BECOMING A JOB SEEKER</a:t>
            </a:r>
          </a:p>
          <a:p>
            <a:pPr algn="l"/>
            <a:r>
              <a:rPr sz="1600" dirty="0" smtClean="0">
                <a:latin typeface="Georgia" charset="0"/>
                <a:ea typeface="Georgia" charset="0"/>
                <a:cs typeface="Georgia" charset="0"/>
              </a:rPr>
              <a:t>In </a:t>
            </a:r>
            <a:r>
              <a:rPr sz="1600" dirty="0">
                <a:latin typeface="Georgia" charset="0"/>
                <a:ea typeface="Georgia" charset="0"/>
                <a:cs typeface="Georgia" charset="0"/>
              </a:rPr>
              <a:t>order to </a:t>
            </a:r>
            <a:r>
              <a:rPr lang="en-US" sz="1600" dirty="0" smtClean="0">
                <a:latin typeface="Georgia" charset="0"/>
                <a:ea typeface="Georgia" charset="0"/>
                <a:cs typeface="Georgia" charset="0"/>
              </a:rPr>
              <a:t>qualify for Outcomes support</a:t>
            </a:r>
            <a:r>
              <a:rPr sz="1600" dirty="0" smtClean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sz="1600" dirty="0">
                <a:latin typeface="Georgia" charset="0"/>
                <a:ea typeface="Georgia" charset="0"/>
                <a:cs typeface="Georgia" charset="0"/>
              </a:rPr>
              <a:t>you’ll need </a:t>
            </a:r>
            <a:r>
              <a:rPr lang="en-US" sz="1600" dirty="0" smtClean="0">
                <a:latin typeface="Georgia" charset="0"/>
                <a:ea typeface="Georgia" charset="0"/>
                <a:cs typeface="Georgia" charset="0"/>
              </a:rPr>
              <a:t>to complete the following AND begin your job search </a:t>
            </a:r>
            <a:r>
              <a:rPr lang="en-US" sz="1600" b="1" u="sng" dirty="0">
                <a:latin typeface="Georgia" charset="0"/>
                <a:ea typeface="Georgia" charset="0"/>
                <a:cs typeface="Georgia" charset="0"/>
              </a:rPr>
              <a:t>immediately after graduation (2 week cutoff</a:t>
            </a:r>
            <a:r>
              <a:rPr lang="en-US" sz="1600" b="1" u="sng" dirty="0" smtClean="0">
                <a:latin typeface="Georgia" charset="0"/>
                <a:ea typeface="Georgia" charset="0"/>
                <a:cs typeface="Georgia" charset="0"/>
              </a:rPr>
              <a:t>)</a:t>
            </a:r>
            <a:r>
              <a:rPr lang="en-US" sz="1600" b="1" dirty="0" smtClean="0">
                <a:latin typeface="Georgia" charset="0"/>
                <a:ea typeface="Georgia" charset="0"/>
                <a:cs typeface="Georgia" charset="0"/>
              </a:rPr>
              <a:t>.</a:t>
            </a:r>
            <a:endParaRPr sz="1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475439" y="2476500"/>
            <a:ext cx="1554480" cy="1828800"/>
          </a:xfrm>
          <a:prstGeom prst="rect">
            <a:avLst/>
          </a:prstGeom>
          <a:solidFill>
            <a:srgbClr val="F4AFC2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7384" tIns="27384" rIns="27384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sz="1797" dirty="0">
                <a:latin typeface="PF Din Text Comp Pro" charset="0"/>
                <a:ea typeface="PF Din Text Comp Pro" charset="0"/>
                <a:cs typeface="PF Din Text Comp Pro" charset="0"/>
              </a:rPr>
              <a:t>resume</a:t>
            </a:r>
          </a:p>
        </p:txBody>
      </p:sp>
      <p:sp>
        <p:nvSpPr>
          <p:cNvPr id="390" name="Shape 390"/>
          <p:cNvSpPr/>
          <p:nvPr/>
        </p:nvSpPr>
        <p:spPr>
          <a:xfrm>
            <a:off x="2193714" y="2476500"/>
            <a:ext cx="1554480" cy="1828800"/>
          </a:xfrm>
          <a:prstGeom prst="rect">
            <a:avLst/>
          </a:prstGeom>
          <a:solidFill>
            <a:srgbClr val="F4AFC2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7384" tIns="27384" rIns="27384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lang="en-US" sz="1797" dirty="0">
                <a:latin typeface="PF Din Text Comp Pro" charset="0"/>
                <a:ea typeface="PF Din Text Comp Pro" charset="0"/>
                <a:cs typeface="PF Din Text Comp Pro" charset="0"/>
              </a:rPr>
              <a:t>digital presence: LinkedIn &amp; </a:t>
            </a:r>
          </a:p>
          <a:p>
            <a:r>
              <a:rPr lang="en-US" sz="1797" dirty="0">
                <a:latin typeface="PF Din Text Comp Pro" charset="0"/>
                <a:ea typeface="PF Din Text Comp Pro" charset="0"/>
                <a:cs typeface="PF Din Text Comp Pro" charset="0"/>
              </a:rPr>
              <a:t>GA </a:t>
            </a:r>
            <a:r>
              <a:rPr lang="en-US" sz="1797">
                <a:latin typeface="PF Din Text Comp Pro" charset="0"/>
                <a:ea typeface="PF Din Text Comp Pro" charset="0"/>
                <a:cs typeface="PF Din Text Comp Pro" charset="0"/>
              </a:rPr>
              <a:t>PrOFILE</a:t>
            </a:r>
            <a:endParaRPr lang="en-US" sz="1797" dirty="0"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391" name="Shape 391"/>
          <p:cNvSpPr/>
          <p:nvPr/>
        </p:nvSpPr>
        <p:spPr>
          <a:xfrm>
            <a:off x="3911989" y="2476500"/>
            <a:ext cx="1554480" cy="1828800"/>
          </a:xfrm>
          <a:prstGeom prst="rect">
            <a:avLst/>
          </a:prstGeom>
          <a:solidFill>
            <a:srgbClr val="F4AFC2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7384" tIns="27384" rIns="27384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lang="en-US" sz="1797" dirty="0" smtClean="0">
                <a:latin typeface="PF Din Text Comp Pro" charset="0"/>
                <a:ea typeface="PF Din Text Comp Pro" charset="0"/>
                <a:cs typeface="PF Din Text Comp Pro" charset="0"/>
              </a:rPr>
              <a:t>Online</a:t>
            </a:r>
          </a:p>
          <a:p>
            <a:r>
              <a:rPr sz="1797" dirty="0" smtClean="0">
                <a:latin typeface="PF Din Text Comp Pro" charset="0"/>
                <a:ea typeface="PF Din Text Comp Pro" charset="0"/>
                <a:cs typeface="PF Din Text Comp Pro" charset="0"/>
              </a:rPr>
              <a:t>portfolio</a:t>
            </a:r>
            <a:endParaRPr sz="1797" dirty="0"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392" name="Shape 392"/>
          <p:cNvSpPr/>
          <p:nvPr/>
        </p:nvSpPr>
        <p:spPr>
          <a:xfrm>
            <a:off x="5630264" y="2476500"/>
            <a:ext cx="1554480" cy="1828800"/>
          </a:xfrm>
          <a:prstGeom prst="rect">
            <a:avLst/>
          </a:prstGeom>
          <a:solidFill>
            <a:srgbClr val="F4AFC2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7384" tIns="27384" rIns="27384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sz="1797" dirty="0">
                <a:latin typeface="PF Din Text Comp Pro" charset="0"/>
                <a:ea typeface="PF Din Text Comp Pro" charset="0"/>
                <a:cs typeface="PF Din Text Comp Pro" charset="0"/>
              </a:rPr>
              <a:t>shareable way of tracking job </a:t>
            </a:r>
            <a:r>
              <a:rPr sz="1797" dirty="0" smtClean="0">
                <a:latin typeface="PF Din Text Comp Pro" charset="0"/>
                <a:ea typeface="PF Din Text Comp Pro" charset="0"/>
                <a:cs typeface="PF Din Text Comp Pro" charset="0"/>
              </a:rPr>
              <a:t>search</a:t>
            </a:r>
            <a:endParaRPr lang="en-US" sz="1797" dirty="0" smtClean="0">
              <a:latin typeface="PF Din Text Comp Pro" charset="0"/>
              <a:ea typeface="PF Din Text Comp Pro" charset="0"/>
              <a:cs typeface="PF Din Text Comp Pro" charset="0"/>
            </a:endParaRPr>
          </a:p>
          <a:p>
            <a:r>
              <a:rPr lang="en-US" sz="1797" dirty="0" smtClean="0">
                <a:latin typeface="PF Din Text Comp Pro" charset="0"/>
                <a:ea typeface="PF Din Text Comp Pro" charset="0"/>
                <a:cs typeface="PF Din Text Comp Pro" charset="0"/>
              </a:rPr>
              <a:t>(Trello)</a:t>
            </a:r>
            <a:endParaRPr sz="1797" dirty="0"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393" name="Shape 393"/>
          <p:cNvSpPr/>
          <p:nvPr/>
        </p:nvSpPr>
        <p:spPr>
          <a:xfrm>
            <a:off x="7348537" y="2486826"/>
            <a:ext cx="1554480" cy="1828800"/>
          </a:xfrm>
          <a:prstGeom prst="rect">
            <a:avLst/>
          </a:prstGeom>
          <a:solidFill>
            <a:srgbClr val="F4AFC2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7384" tIns="27384" rIns="27384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sz="1797" dirty="0" smtClean="0">
                <a:latin typeface="PF Din Text Comp Pro" charset="0"/>
                <a:ea typeface="PF Din Text Comp Pro" charset="0"/>
                <a:cs typeface="PF Din Text Comp Pro" charset="0"/>
              </a:rPr>
              <a:t>participation </a:t>
            </a:r>
            <a:r>
              <a:rPr sz="1797" dirty="0">
                <a:latin typeface="PF Din Text Comp Pro" charset="0"/>
                <a:ea typeface="PF Din Text Comp Pro" charset="0"/>
                <a:cs typeface="PF Din Text Comp Pro" charset="0"/>
              </a:rPr>
              <a:t>in </a:t>
            </a:r>
            <a:r>
              <a:rPr lang="en-US" sz="1797" dirty="0" smtClean="0">
                <a:latin typeface="PF Din Text Comp Pro" charset="0"/>
                <a:ea typeface="PF Din Text Comp Pro" charset="0"/>
                <a:cs typeface="PF Din Text Comp Pro" charset="0"/>
              </a:rPr>
              <a:t>All </a:t>
            </a:r>
            <a:r>
              <a:rPr sz="1797" dirty="0" smtClean="0">
                <a:latin typeface="PF Din Text Comp Pro" charset="0"/>
                <a:ea typeface="PF Din Text Comp Pro" charset="0"/>
                <a:cs typeface="PF Din Text Comp Pro" charset="0"/>
              </a:rPr>
              <a:t>Outcomes Programming</a:t>
            </a:r>
            <a:endParaRPr lang="en-US" sz="1797" dirty="0" smtClean="0">
              <a:latin typeface="PF Din Text Comp Pro" charset="0"/>
              <a:ea typeface="PF Din Text Comp Pro" charset="0"/>
              <a:cs typeface="PF Din Text Comp Pro" charset="0"/>
            </a:endParaRPr>
          </a:p>
          <a:p>
            <a:r>
              <a:rPr lang="en-US" sz="1797" dirty="0" smtClean="0">
                <a:solidFill>
                  <a:srgbClr val="C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&amp; Surveys</a:t>
            </a:r>
            <a:endParaRPr sz="1797" dirty="0">
              <a:solidFill>
                <a:srgbClr val="C00000"/>
              </a:solidFill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39765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0" animBg="1"/>
      <p:bldP spid="390" grpId="0" animBg="1"/>
      <p:bldP spid="391" grpId="0" animBg="1"/>
      <p:bldP spid="392" grpId="0" animBg="1"/>
      <p:bldP spid="39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/>
        </p:nvSpPr>
        <p:spPr>
          <a:xfrm>
            <a:off x="454468" y="445673"/>
            <a:ext cx="3215498" cy="516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6513" tIns="36513" rIns="36513" bIns="36513" anchor="ctr">
            <a:spAutoFit/>
          </a:bodyPr>
          <a:lstStyle>
            <a:lvl1pPr>
              <a:defRPr sz="4000"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pPr algn="l"/>
            <a:r>
              <a:rPr lang="en-US" sz="2874" b="1" dirty="0" smtClean="0">
                <a:latin typeface="PF Din Text Comp Pro" charset="0"/>
                <a:ea typeface="PF Din Text Comp Pro" charset="0"/>
                <a:cs typeface="PF Din Text Comp Pro" charset="0"/>
              </a:rPr>
              <a:t>OUTCOMES EXPECTATIONS</a:t>
            </a:r>
            <a:endParaRPr sz="2874" b="1" dirty="0"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397" name="Shape 397"/>
          <p:cNvSpPr/>
          <p:nvPr/>
        </p:nvSpPr>
        <p:spPr>
          <a:xfrm>
            <a:off x="454467" y="958508"/>
            <a:ext cx="8428173" cy="1427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6513" tIns="36513" rIns="36513" bIns="36513" anchor="ctr">
            <a:spAutoFit/>
          </a:bodyPr>
          <a:lstStyle/>
          <a:p>
            <a:pPr algn="l"/>
            <a:r>
              <a:rPr lang="en-US" sz="4000" b="1" dirty="0" smtClean="0">
                <a:latin typeface="PF Din Text Comp Pro" charset="0"/>
                <a:ea typeface="PF Din Text Comp Pro" charset="0"/>
                <a:cs typeface="PF Din Text Comp Pro" charset="0"/>
              </a:rPr>
              <a:t>REMAINING AN ACTIVE SEEKER</a:t>
            </a:r>
          </a:p>
          <a:p>
            <a:pPr algn="l"/>
            <a:r>
              <a:rPr lang="en-US" sz="1600" dirty="0" smtClean="0">
                <a:latin typeface="Georgia" charset="0"/>
                <a:ea typeface="Georgia" charset="0"/>
                <a:cs typeface="Georgia" charset="0"/>
              </a:rPr>
              <a:t>Job </a:t>
            </a:r>
            <a:r>
              <a:rPr lang="en-US" sz="1600" dirty="0">
                <a:latin typeface="Georgia" charset="0"/>
                <a:ea typeface="Georgia" charset="0"/>
                <a:cs typeface="Georgia" charset="0"/>
              </a:rPr>
              <a:t>seekers must fulfill these </a:t>
            </a:r>
            <a:r>
              <a:rPr lang="en-US" sz="1600" dirty="0" smtClean="0">
                <a:latin typeface="Georgia" charset="0"/>
                <a:ea typeface="Georgia" charset="0"/>
                <a:cs typeface="Georgia" charset="0"/>
              </a:rPr>
              <a:t>requirements </a:t>
            </a:r>
            <a:r>
              <a:rPr lang="en-US" sz="1600" dirty="0">
                <a:latin typeface="Georgia" charset="0"/>
                <a:ea typeface="Georgia" charset="0"/>
                <a:cs typeface="Georgia" charset="0"/>
              </a:rPr>
              <a:t>to receive continued Outcomes support</a:t>
            </a:r>
            <a:r>
              <a:rPr lang="en-US" sz="1600" dirty="0" smtClean="0">
                <a:latin typeface="Georgia" charset="0"/>
                <a:ea typeface="Georgia" charset="0"/>
                <a:cs typeface="Georgia" charset="0"/>
              </a:rPr>
              <a:t>. Job seekers must begin these responsibilities </a:t>
            </a:r>
            <a:r>
              <a:rPr lang="en-US" sz="1600" b="1" u="sng" dirty="0">
                <a:latin typeface="Georgia" charset="0"/>
                <a:ea typeface="Georgia" charset="0"/>
                <a:cs typeface="Georgia" charset="0"/>
              </a:rPr>
              <a:t>immediately after graduation (2 week cutoff)</a:t>
            </a:r>
            <a:r>
              <a:rPr lang="en-US" sz="1600" b="1" dirty="0">
                <a:latin typeface="Georgia" charset="0"/>
                <a:ea typeface="Georgia" charset="0"/>
                <a:cs typeface="Georgia" charset="0"/>
              </a:rPr>
              <a:t>.</a:t>
            </a:r>
            <a:endParaRPr sz="1600" b="1" u="sng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98" name="Shape 398"/>
          <p:cNvSpPr/>
          <p:nvPr/>
        </p:nvSpPr>
        <p:spPr>
          <a:xfrm>
            <a:off x="454468" y="2519400"/>
            <a:ext cx="1554480" cy="1828800"/>
          </a:xfrm>
          <a:prstGeom prst="rect">
            <a:avLst/>
          </a:prstGeom>
          <a:solidFill>
            <a:srgbClr val="92EFE0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20" tIns="27432" rIns="45720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lang="en-US" sz="1797" dirty="0">
                <a:latin typeface="PF Din Text Comp Pro" charset="0"/>
                <a:ea typeface="PF Din Text Comp Pro" charset="0"/>
                <a:cs typeface="PF Din Text Comp Pro" charset="0"/>
              </a:rPr>
              <a:t>10</a:t>
            </a:r>
            <a:r>
              <a:rPr sz="1797" dirty="0">
                <a:latin typeface="PF Din Text Comp Pro" charset="0"/>
                <a:ea typeface="PF Din Text Comp Pro" charset="0"/>
                <a:cs typeface="PF Din Text Comp Pro" charset="0"/>
              </a:rPr>
              <a:t>+ job applications/wk</a:t>
            </a:r>
          </a:p>
        </p:txBody>
      </p:sp>
      <p:sp>
        <p:nvSpPr>
          <p:cNvPr id="399" name="Shape 399"/>
          <p:cNvSpPr/>
          <p:nvPr/>
        </p:nvSpPr>
        <p:spPr>
          <a:xfrm>
            <a:off x="2173061" y="2519400"/>
            <a:ext cx="1554480" cy="1828800"/>
          </a:xfrm>
          <a:prstGeom prst="rect">
            <a:avLst/>
          </a:prstGeom>
          <a:solidFill>
            <a:srgbClr val="92EFE0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20" tIns="27432" rIns="45720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sz="1797" dirty="0">
                <a:latin typeface="PF Din Text Comp Pro" charset="0"/>
                <a:ea typeface="PF Din Text Comp Pro" charset="0"/>
                <a:cs typeface="PF Din Text Comp Pro" charset="0"/>
              </a:rPr>
              <a:t>networking (2+ events/month)</a:t>
            </a:r>
          </a:p>
        </p:txBody>
      </p:sp>
      <p:sp>
        <p:nvSpPr>
          <p:cNvPr id="400" name="Shape 400"/>
          <p:cNvSpPr/>
          <p:nvPr/>
        </p:nvSpPr>
        <p:spPr>
          <a:xfrm>
            <a:off x="3891654" y="2519400"/>
            <a:ext cx="1554480" cy="1828800"/>
          </a:xfrm>
          <a:prstGeom prst="rect">
            <a:avLst/>
          </a:prstGeom>
          <a:solidFill>
            <a:srgbClr val="92EFE0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20" tIns="27432" rIns="45720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sz="1797">
                <a:latin typeface="PF Din Text Comp Pro" charset="0"/>
                <a:ea typeface="PF Din Text Comp Pro" charset="0"/>
                <a:cs typeface="PF Din Text Comp Pro" charset="0"/>
              </a:rPr>
              <a:t>daily updating of job search tracker + responsiveness</a:t>
            </a:r>
          </a:p>
        </p:txBody>
      </p:sp>
      <p:sp>
        <p:nvSpPr>
          <p:cNvPr id="401" name="Shape 401"/>
          <p:cNvSpPr/>
          <p:nvPr/>
        </p:nvSpPr>
        <p:spPr>
          <a:xfrm>
            <a:off x="7499145" y="2519400"/>
            <a:ext cx="1554480" cy="1828800"/>
          </a:xfrm>
          <a:prstGeom prst="rect">
            <a:avLst/>
          </a:prstGeom>
          <a:solidFill>
            <a:srgbClr val="92EFE0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20" tIns="27432" rIns="45720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sz="1797" dirty="0">
                <a:latin typeface="PF Din Text Comp Pro" charset="0"/>
                <a:ea typeface="PF Din Text Comp Pro" charset="0"/>
                <a:cs typeface="PF Din Text Comp Pro" charset="0"/>
              </a:rPr>
              <a:t>presence in preferred </a:t>
            </a:r>
            <a:r>
              <a:rPr sz="1797" dirty="0" smtClean="0">
                <a:latin typeface="PF Din Text Comp Pro" charset="0"/>
                <a:ea typeface="PF Din Text Comp Pro" charset="0"/>
                <a:cs typeface="PF Din Text Comp Pro" charset="0"/>
              </a:rPr>
              <a:t>market</a:t>
            </a:r>
            <a:endParaRPr lang="en-US" sz="1797" dirty="0" smtClean="0">
              <a:latin typeface="PF Din Text Comp Pro" charset="0"/>
              <a:ea typeface="PF Din Text Comp Pro" charset="0"/>
              <a:cs typeface="PF Din Text Comp Pro" charset="0"/>
            </a:endParaRPr>
          </a:p>
          <a:p>
            <a:r>
              <a:rPr lang="en-US" sz="1200" dirty="0" smtClean="0">
                <a:latin typeface="PF Din Text Comp Pro" charset="0"/>
                <a:ea typeface="PF Din Text Comp Pro" charset="0"/>
                <a:cs typeface="PF Din Text Comp Pro" charset="0"/>
              </a:rPr>
              <a:t>(Strongly encouraged)</a:t>
            </a:r>
            <a:endParaRPr sz="1200" dirty="0"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402" name="Shape 402"/>
          <p:cNvSpPr/>
          <p:nvPr/>
        </p:nvSpPr>
        <p:spPr>
          <a:xfrm>
            <a:off x="5712202" y="2519400"/>
            <a:ext cx="1554480" cy="1828800"/>
          </a:xfrm>
          <a:prstGeom prst="rect">
            <a:avLst/>
          </a:prstGeom>
          <a:solidFill>
            <a:srgbClr val="92EFE0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20" tIns="27432" rIns="45720" bIns="27384" numCol="1" anchor="ctr">
            <a:noAutofit/>
          </a:bodyPr>
          <a:lstStyle>
            <a:lvl1pPr algn="ctr" defTabSz="825500">
              <a:defRPr sz="2500" b="1" cap="all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sz="1797" dirty="0">
                <a:latin typeface="PF Din Text Comp Pro" charset="0"/>
                <a:ea typeface="PF Din Text Comp Pro" charset="0"/>
                <a:cs typeface="PF Din Text Comp Pro" charset="0"/>
              </a:rPr>
              <a:t>continued study and application of skills</a:t>
            </a:r>
          </a:p>
        </p:txBody>
      </p:sp>
      <p:sp>
        <p:nvSpPr>
          <p:cNvPr id="10" name="Shape 397"/>
          <p:cNvSpPr/>
          <p:nvPr/>
        </p:nvSpPr>
        <p:spPr>
          <a:xfrm>
            <a:off x="454467" y="4610100"/>
            <a:ext cx="8428173" cy="3310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6513" tIns="36513" rIns="36513" bIns="36513" anchor="ctr">
            <a:spAutoFit/>
          </a:bodyPr>
          <a:lstStyle/>
          <a:p>
            <a:pPr algn="l"/>
            <a:r>
              <a:rPr lang="en-US" sz="1636" i="1" dirty="0">
                <a:latin typeface="Georgia" charset="0"/>
                <a:ea typeface="Georgia" charset="0"/>
                <a:cs typeface="Georgia" charset="0"/>
              </a:rPr>
              <a:t>*These are GA’s expectations globally</a:t>
            </a:r>
            <a:r>
              <a:rPr lang="en-US" sz="1636" i="1" dirty="0" smtClean="0">
                <a:latin typeface="Georgia" charset="0"/>
                <a:ea typeface="Georgia" charset="0"/>
                <a:cs typeface="Georgia" charset="0"/>
              </a:rPr>
              <a:t>. Boston’s expectations are higher. </a:t>
            </a:r>
            <a:endParaRPr sz="1636" i="1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31186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8" grpId="0" animBg="1"/>
      <p:bldP spid="399" grpId="0" animBg="1"/>
      <p:bldP spid="400" grpId="0" animBg="1"/>
      <p:bldP spid="401" grpId="0" animBg="1"/>
      <p:bldP spid="40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/>
        </p:nvSpPr>
        <p:spPr>
          <a:xfrm>
            <a:off x="454468" y="445673"/>
            <a:ext cx="3215498" cy="516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6513" tIns="36513" rIns="36513" bIns="36513" anchor="ctr">
            <a:spAutoFit/>
          </a:bodyPr>
          <a:lstStyle>
            <a:lvl1pPr>
              <a:defRPr sz="4000"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pPr algn="l"/>
            <a:r>
              <a:rPr lang="en-US" sz="2874" b="1" dirty="0" smtClean="0">
                <a:latin typeface="PF Din Text Comp Pro" charset="0"/>
                <a:ea typeface="PF Din Text Comp Pro" charset="0"/>
                <a:cs typeface="PF Din Text Comp Pro" charset="0"/>
              </a:rPr>
              <a:t>OUTCOMES EXPECTATIONS</a:t>
            </a:r>
            <a:endParaRPr sz="2874" b="1" dirty="0"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397" name="Shape 397"/>
          <p:cNvSpPr/>
          <p:nvPr/>
        </p:nvSpPr>
        <p:spPr>
          <a:xfrm>
            <a:off x="454467" y="952500"/>
            <a:ext cx="8428173" cy="689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6513" tIns="36513" rIns="36513" bIns="36513" anchor="ctr">
            <a:spAutoFit/>
          </a:bodyPr>
          <a:lstStyle/>
          <a:p>
            <a:pPr algn="l"/>
            <a:r>
              <a:rPr lang="en-US" sz="4000" b="1" dirty="0" smtClean="0">
                <a:latin typeface="PF Din Text Comp Pro" charset="0"/>
                <a:ea typeface="PF Din Text Comp Pro" charset="0"/>
                <a:cs typeface="PF Din Text Comp Pro" charset="0"/>
              </a:rPr>
              <a:t>BECOME AN A+ JOB SEEKER</a:t>
            </a:r>
          </a:p>
        </p:txBody>
      </p:sp>
      <p:sp>
        <p:nvSpPr>
          <p:cNvPr id="11" name="Shape 255"/>
          <p:cNvSpPr/>
          <p:nvPr/>
        </p:nvSpPr>
        <p:spPr>
          <a:xfrm>
            <a:off x="727602" y="2107865"/>
            <a:ext cx="2887135" cy="2730835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  <a:miter lim="400000"/>
          </a:ln>
          <a:effectLst>
            <a:outerShdw blurRad="12700" dist="12700" dir="2388334" rotWithShape="0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608" tIns="65608" rIns="65608" bIns="65608" anchor="ctr"/>
          <a:lstStyle/>
          <a:p>
            <a:pPr defTabSz="844659">
              <a:spcAft>
                <a:spcPts val="1227"/>
              </a:spcAft>
              <a:buClr>
                <a:srgbClr val="000000"/>
              </a:buClr>
              <a:defRPr sz="18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pPr>
            <a:r>
              <a:rPr lang="en-US" sz="1840" b="1" dirty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25-40</a:t>
            </a:r>
            <a:r>
              <a:rPr sz="1840" b="1" dirty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 </a:t>
            </a:r>
            <a:r>
              <a:rPr sz="1840" b="1" dirty="0" smtClean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HOURS</a:t>
            </a:r>
            <a:endParaRPr sz="1840" b="1" dirty="0">
              <a:solidFill>
                <a:sysClr val="windowText" lastClr="000000"/>
              </a:solidFill>
              <a:latin typeface="PF Din Text Comp Pro" charset="0"/>
              <a:ea typeface="PF Din Text Comp Pro" charset="0"/>
              <a:cs typeface="PF Din Text Comp Pro" charset="0"/>
            </a:endParaRPr>
          </a:p>
          <a:p>
            <a:pPr defTabSz="844659">
              <a:spcAft>
                <a:spcPts val="1227"/>
              </a:spcAft>
              <a:buClr>
                <a:srgbClr val="000000"/>
              </a:buClr>
              <a:defRPr sz="18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pPr>
            <a:r>
              <a:rPr sz="1840" b="1" dirty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2+ NETWORKING EVENTS</a:t>
            </a:r>
            <a:endParaRPr lang="en-US" sz="1840" b="1" dirty="0">
              <a:solidFill>
                <a:sysClr val="windowText" lastClr="000000"/>
              </a:solidFill>
              <a:latin typeface="PF Din Text Comp Pro" charset="0"/>
              <a:ea typeface="PF Din Text Comp Pro" charset="0"/>
              <a:cs typeface="PF Din Text Comp Pro" charset="0"/>
            </a:endParaRPr>
          </a:p>
          <a:p>
            <a:pPr defTabSz="844659">
              <a:spcAft>
                <a:spcPts val="1227"/>
              </a:spcAft>
              <a:buClr>
                <a:srgbClr val="000000"/>
              </a:buClr>
              <a:defRPr sz="18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pPr>
            <a:r>
              <a:rPr lang="en-US" sz="1840" b="1" dirty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2-3 NETWORKING </a:t>
            </a:r>
            <a:r>
              <a:rPr lang="en-US" sz="1840" b="1" dirty="0" smtClean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1:1s</a:t>
            </a:r>
            <a:endParaRPr sz="1840" b="1" dirty="0">
              <a:solidFill>
                <a:sysClr val="windowText" lastClr="000000"/>
              </a:solidFill>
              <a:latin typeface="PF Din Text Comp Pro" charset="0"/>
              <a:ea typeface="PF Din Text Comp Pro" charset="0"/>
              <a:cs typeface="PF Din Text Comp Pro" charset="0"/>
            </a:endParaRPr>
          </a:p>
          <a:p>
            <a:pPr defTabSz="844659">
              <a:spcAft>
                <a:spcPts val="1227"/>
              </a:spcAft>
              <a:buClr>
                <a:srgbClr val="000000"/>
              </a:buClr>
              <a:defRPr sz="18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pPr>
            <a:r>
              <a:rPr sz="1840" b="1" dirty="0" smtClean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10</a:t>
            </a:r>
            <a:r>
              <a:rPr lang="en-US" sz="1840" b="1" dirty="0" smtClean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+</a:t>
            </a:r>
            <a:r>
              <a:rPr sz="1840" b="1" dirty="0" smtClean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 </a:t>
            </a:r>
            <a:r>
              <a:rPr lang="en-US" sz="1840" b="1" u="sng" dirty="0" smtClean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TAILORED</a:t>
            </a:r>
            <a:r>
              <a:rPr lang="en-US" sz="1840" b="1" dirty="0" smtClean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 A</a:t>
            </a:r>
            <a:r>
              <a:rPr sz="1840" b="1" dirty="0" smtClean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PPLICATIONS</a:t>
            </a:r>
            <a:endParaRPr lang="en-US" sz="1840" b="1" dirty="0" smtClean="0">
              <a:solidFill>
                <a:sysClr val="windowText" lastClr="000000"/>
              </a:solidFill>
              <a:latin typeface="PF Din Text Comp Pro" charset="0"/>
              <a:ea typeface="PF Din Text Comp Pro" charset="0"/>
              <a:cs typeface="PF Din Text Comp Pro" charset="0"/>
            </a:endParaRPr>
          </a:p>
          <a:p>
            <a:pPr defTabSz="844659">
              <a:spcAft>
                <a:spcPts val="1227"/>
              </a:spcAft>
              <a:buClr>
                <a:srgbClr val="000000"/>
              </a:buClr>
              <a:defRPr sz="18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pPr>
            <a:r>
              <a:rPr lang="en-US" sz="1840" b="1" dirty="0" smtClean="0">
                <a:solidFill>
                  <a:sysClr val="windowText" lastClr="000000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SKILL BUILDING</a:t>
            </a:r>
            <a:endParaRPr sz="1840" b="1" dirty="0">
              <a:solidFill>
                <a:sysClr val="windowText" lastClr="000000"/>
              </a:solidFill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12" name="Shape 256"/>
          <p:cNvSpPr/>
          <p:nvPr/>
        </p:nvSpPr>
        <p:spPr>
          <a:xfrm>
            <a:off x="727602" y="1833786"/>
            <a:ext cx="2887135" cy="26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804" tIns="32804" rIns="32804" bIns="32804" anchor="ctr"/>
          <a:lstStyle>
            <a:lvl1pPr algn="ctr" defTabSz="1289347">
              <a:buClrTx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lang="en-US" sz="1840" b="1" dirty="0" smtClean="0">
                <a:latin typeface="PF Din Text Comp Pro" charset="0"/>
                <a:ea typeface="PF Din Text Comp Pro" charset="0"/>
                <a:cs typeface="PF Din Text Comp Pro" charset="0"/>
              </a:rPr>
              <a:t>DO:</a:t>
            </a:r>
            <a:endParaRPr sz="1840" b="1" dirty="0"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13" name="Shape 255"/>
          <p:cNvSpPr/>
          <p:nvPr/>
        </p:nvSpPr>
        <p:spPr>
          <a:xfrm>
            <a:off x="5519737" y="2107865"/>
            <a:ext cx="2887135" cy="2730835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400000"/>
          </a:ln>
          <a:effectLst>
            <a:outerShdw blurRad="12700" dist="12700" dir="2388334" rotWithShape="0">
              <a:srgbClr val="000000">
                <a:alpha val="7931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608" tIns="65608" rIns="65608" bIns="65608" anchor="ctr"/>
          <a:lstStyle/>
          <a:p>
            <a:pPr defTabSz="844659">
              <a:spcAft>
                <a:spcPts val="1227"/>
              </a:spcAft>
              <a:buClr>
                <a:srgbClr val="000000"/>
              </a:buClr>
              <a:defRPr sz="18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pPr>
            <a:r>
              <a:rPr lang="en-US" sz="1840" b="1" dirty="0" smtClean="0">
                <a:solidFill>
                  <a:schemeClr val="bg1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WAIT TO BE PERFECT</a:t>
            </a:r>
            <a:endParaRPr sz="1840" b="1" dirty="0">
              <a:solidFill>
                <a:schemeClr val="bg1"/>
              </a:solidFill>
              <a:latin typeface="PF Din Text Comp Pro" charset="0"/>
              <a:ea typeface="PF Din Text Comp Pro" charset="0"/>
              <a:cs typeface="PF Din Text Comp Pro" charset="0"/>
            </a:endParaRPr>
          </a:p>
          <a:p>
            <a:pPr defTabSz="844659">
              <a:spcAft>
                <a:spcPts val="1227"/>
              </a:spcAft>
              <a:buClr>
                <a:srgbClr val="000000"/>
              </a:buClr>
              <a:defRPr sz="18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pPr>
            <a:r>
              <a:rPr lang="en-US" sz="1840" b="1" dirty="0" smtClean="0">
                <a:solidFill>
                  <a:schemeClr val="bg1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PAUSE YOUR SEARCH</a:t>
            </a:r>
          </a:p>
          <a:p>
            <a:pPr defTabSz="844659">
              <a:spcAft>
                <a:spcPts val="1227"/>
              </a:spcAft>
              <a:buClr>
                <a:srgbClr val="000000"/>
              </a:buClr>
              <a:defRPr sz="18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pPr>
            <a:r>
              <a:rPr lang="en-US" sz="1840" b="1" dirty="0" smtClean="0">
                <a:solidFill>
                  <a:schemeClr val="bg1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FOCUS ON 1 COMPANY</a:t>
            </a:r>
            <a:endParaRPr lang="en-US" sz="1840" b="1" dirty="0">
              <a:solidFill>
                <a:schemeClr val="bg1"/>
              </a:solidFill>
              <a:latin typeface="PF Din Text Comp Pro" charset="0"/>
              <a:ea typeface="PF Din Text Comp Pro" charset="0"/>
              <a:cs typeface="PF Din Text Comp Pro" charset="0"/>
            </a:endParaRPr>
          </a:p>
          <a:p>
            <a:pPr defTabSz="844659">
              <a:spcAft>
                <a:spcPts val="1227"/>
              </a:spcAft>
              <a:buClr>
                <a:srgbClr val="000000"/>
              </a:buClr>
              <a:defRPr sz="1800"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pPr>
            <a:r>
              <a:rPr lang="en-US" sz="1840" b="1" dirty="0" smtClean="0">
                <a:solidFill>
                  <a:schemeClr val="bg1"/>
                </a:solidFill>
                <a:latin typeface="PF Din Text Comp Pro" charset="0"/>
                <a:ea typeface="PF Din Text Comp Pro" charset="0"/>
                <a:cs typeface="PF Din Text Comp Pro" charset="0"/>
              </a:rPr>
              <a:t>*TAKE MORE THAN 30 DAYS OFF*</a:t>
            </a:r>
            <a:endParaRPr sz="1840" b="1" dirty="0">
              <a:solidFill>
                <a:schemeClr val="bg1"/>
              </a:solidFill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  <p:sp>
        <p:nvSpPr>
          <p:cNvPr id="14" name="Shape 256"/>
          <p:cNvSpPr/>
          <p:nvPr/>
        </p:nvSpPr>
        <p:spPr>
          <a:xfrm>
            <a:off x="5519737" y="1833786"/>
            <a:ext cx="2887135" cy="26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804" tIns="32804" rIns="32804" bIns="32804" anchor="ctr"/>
          <a:lstStyle>
            <a:lvl1pPr algn="ctr" defTabSz="1289347">
              <a:buClrTx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rPr lang="en-US" sz="1840" b="1" dirty="0" smtClean="0">
                <a:latin typeface="PF Din Text Comp Pro" charset="0"/>
                <a:ea typeface="PF Din Text Comp Pro" charset="0"/>
                <a:cs typeface="PF Din Text Comp Pro" charset="0"/>
              </a:rPr>
              <a:t>DON’T:</a:t>
            </a:r>
            <a:endParaRPr sz="1840" b="1" dirty="0">
              <a:latin typeface="PF Din Text Comp Pro" charset="0"/>
              <a:ea typeface="PF Din Text Comp Pro" charset="0"/>
              <a:cs typeface="PF Din Text Comp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15810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Shape 578"/>
          <p:cNvSpPr/>
          <p:nvPr/>
        </p:nvSpPr>
        <p:spPr>
          <a:xfrm>
            <a:off x="464343" y="530351"/>
            <a:ext cx="5550053" cy="31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l">
              <a:spcBef>
                <a:spcPts val="0"/>
              </a:spcBef>
              <a:buSzPct val="25000"/>
            </a:pPr>
            <a:r>
              <a:rPr lang="en-US" sz="2351" b="1" dirty="0" smtClean="0">
                <a:latin typeface="PF Din Text Comp Pro" charset="0"/>
                <a:ea typeface="PF Din Text Comp Pro" charset="0"/>
                <a:cs typeface="PF Din Text Comp Pro" charset="0"/>
                <a:sym typeface="Oswald"/>
              </a:rPr>
              <a:t>OUTCOMES EXPECTATIONS</a:t>
            </a:r>
            <a:endParaRPr lang="en" sz="2351" b="1" dirty="0">
              <a:latin typeface="PF Din Text Comp Pro" charset="0"/>
              <a:ea typeface="PF Din Text Comp Pro" charset="0"/>
              <a:cs typeface="PF Din Text Comp Pro" charset="0"/>
              <a:sym typeface="Oswald"/>
            </a:endParaRPr>
          </a:p>
        </p:txBody>
      </p:sp>
      <p:sp>
        <p:nvSpPr>
          <p:cNvPr id="7" name="Shape 276"/>
          <p:cNvSpPr txBox="1">
            <a:spLocks noGrp="1"/>
          </p:cNvSpPr>
          <p:nvPr>
            <p:ph type="body" idx="1"/>
          </p:nvPr>
        </p:nvSpPr>
        <p:spPr>
          <a:xfrm>
            <a:off x="464343" y="3771900"/>
            <a:ext cx="8468138" cy="131193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715"/>
              </a:spcBef>
              <a:buNone/>
            </a:pPr>
            <a:r>
              <a:rPr lang="en-US" sz="3680" b="1" dirty="0">
                <a:latin typeface="PF Din Text Comp Pro" charset="0"/>
                <a:ea typeface="PF Din Text Comp Pro" charset="0"/>
                <a:cs typeface="PF Din Text Comp Pro" charset="0"/>
                <a:sym typeface="Georgia"/>
              </a:rPr>
              <a:t>FAILURE TO MEET JOB-SEEKER EXPECTATIONS WILL RESULT IN </a:t>
            </a:r>
            <a:r>
              <a:rPr lang="en-US" sz="3680" b="1" dirty="0" smtClean="0">
                <a:latin typeface="PF Din Text Comp Pro" charset="0"/>
                <a:ea typeface="PF Din Text Comp Pro" charset="0"/>
                <a:cs typeface="PF Din Text Comp Pro" charset="0"/>
                <a:sym typeface="Georgia"/>
              </a:rPr>
              <a:t>EXCLUSION FROM OUTCOMES </a:t>
            </a:r>
            <a:r>
              <a:rPr lang="en-US" sz="3680" b="1" dirty="0">
                <a:latin typeface="PF Din Text Comp Pro" charset="0"/>
                <a:ea typeface="PF Din Text Comp Pro" charset="0"/>
                <a:cs typeface="PF Din Text Comp Pro" charset="0"/>
                <a:sym typeface="Georgia"/>
              </a:rPr>
              <a:t>SUPPORT.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9772" y="1198544"/>
            <a:ext cx="4203531" cy="23119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6878469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C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268413"/>
            <a:ext cx="8524874" cy="2579687"/>
          </a:xfrm>
        </p:spPr>
        <p:txBody>
          <a:bodyPr/>
          <a:lstStyle/>
          <a:p>
            <a:pPr>
              <a:defRPr/>
            </a:pPr>
            <a:r>
              <a:rPr lang="en-US" sz="13000" dirty="0" smtClean="0"/>
              <a:t>INtroductions</a:t>
            </a:r>
            <a:endParaRPr lang="en-US" sz="13000" dirty="0"/>
          </a:p>
        </p:txBody>
      </p:sp>
      <p:sp>
        <p:nvSpPr>
          <p:cNvPr id="21506" name="Content Placeholder 3"/>
          <p:cNvSpPr>
            <a:spLocks noGrp="1"/>
          </p:cNvSpPr>
          <p:nvPr>
            <p:ph sz="quarter" idx="11"/>
          </p:nvPr>
        </p:nvSpPr>
        <p:spPr bwMode="auto">
          <a:xfrm>
            <a:off x="371475" y="495300"/>
            <a:ext cx="6400800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GA OUTCOMES</a:t>
            </a:r>
          </a:p>
        </p:txBody>
      </p:sp>
    </p:spTree>
    <p:extLst>
      <p:ext uri="{BB962C8B-B14F-4D97-AF65-F5344CB8AC3E}">
        <p14:creationId xmlns:p14="http://schemas.microsoft.com/office/powerpoint/2010/main" val="8385726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/>
        </p:nvSpPr>
        <p:spPr>
          <a:xfrm>
            <a:off x="464343" y="530351"/>
            <a:ext cx="5550053" cy="31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l">
              <a:spcBef>
                <a:spcPts val="0"/>
              </a:spcBef>
              <a:buSzPct val="25000"/>
            </a:pPr>
            <a:r>
              <a:rPr lang="en-US" sz="2351" b="1" dirty="0" smtClean="0">
                <a:latin typeface="+mj-lt"/>
                <a:ea typeface="Oswald"/>
                <a:cs typeface="Oswald"/>
                <a:sym typeface="Oswald"/>
              </a:rPr>
              <a:t>OUTCOMES EXPECTATIONS</a:t>
            </a:r>
            <a:endParaRPr lang="en" sz="2351" b="1" dirty="0">
              <a:latin typeface="+mj-lt"/>
              <a:ea typeface="Oswald"/>
              <a:cs typeface="Oswald"/>
              <a:sym typeface="Oswald"/>
            </a:endParaRPr>
          </a:p>
        </p:txBody>
      </p:sp>
      <p:sp>
        <p:nvSpPr>
          <p:cNvPr id="250" name="Shape 250"/>
          <p:cNvSpPr txBox="1">
            <a:spLocks noGrp="1"/>
          </p:cNvSpPr>
          <p:nvPr>
            <p:ph type="body" idx="1"/>
          </p:nvPr>
        </p:nvSpPr>
        <p:spPr>
          <a:xfrm>
            <a:off x="464361" y="1028700"/>
            <a:ext cx="8408176" cy="3877985"/>
          </a:xfrm>
          <a:prstGeom prst="snip1Rect">
            <a:avLst>
              <a:gd name="adj" fmla="val 0"/>
            </a:avLst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indent="0">
              <a:lnSpc>
                <a:spcPct val="100000"/>
              </a:lnSpc>
              <a:buSzPct val="100000"/>
              <a:buNone/>
            </a:pPr>
            <a:r>
              <a:rPr lang="en-US" sz="6000" b="1" dirty="0" smtClean="0">
                <a:latin typeface="+mj-lt"/>
                <a:ea typeface="Georgia" charset="0"/>
                <a:cs typeface="Georgia" charset="0"/>
              </a:rPr>
              <a:t>TEAM CONTRACT</a:t>
            </a:r>
          </a:p>
          <a:p>
            <a:pPr marL="0" indent="0">
              <a:lnSpc>
                <a:spcPct val="100000"/>
              </a:lnSpc>
              <a:buSzPct val="100000"/>
              <a:buNone/>
            </a:pPr>
            <a:endParaRPr lang="en-US" sz="1600" b="1" dirty="0" smtClean="0">
              <a:latin typeface="+mj-lt"/>
              <a:ea typeface="Georgia" charset="0"/>
              <a:cs typeface="Georgia" charset="0"/>
            </a:endParaRPr>
          </a:p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/>
            </a:pPr>
            <a:r>
              <a:rPr lang="en-US" sz="3200" dirty="0" smtClean="0">
                <a:latin typeface="Georgia" charset="0"/>
                <a:ea typeface="Georgia" charset="0"/>
                <a:cs typeface="Georgia" charset="0"/>
              </a:rPr>
              <a:t>What can you expect from Julie?</a:t>
            </a:r>
          </a:p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/>
            </a:pPr>
            <a:r>
              <a:rPr lang="en-US" sz="3200" dirty="0" smtClean="0">
                <a:latin typeface="Georgia" charset="0"/>
                <a:ea typeface="Georgia" charset="0"/>
                <a:cs typeface="Georgia" charset="0"/>
              </a:rPr>
              <a:t>What can Julie expect from you?</a:t>
            </a:r>
          </a:p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/>
            </a:pPr>
            <a:r>
              <a:rPr lang="en-US" sz="3200" dirty="0" smtClean="0">
                <a:latin typeface="Georgia" charset="0"/>
                <a:ea typeface="Georgia" charset="0"/>
                <a:cs typeface="Georgia" charset="0"/>
              </a:rPr>
              <a:t>What can you expect from yourself?</a:t>
            </a:r>
          </a:p>
          <a:p>
            <a:pPr marL="514350" indent="-514350">
              <a:lnSpc>
                <a:spcPct val="100000"/>
              </a:lnSpc>
              <a:buSzPct val="100000"/>
              <a:buFont typeface="+mj-lt"/>
              <a:buAutoNum type="arabicPeriod"/>
            </a:pPr>
            <a:r>
              <a:rPr lang="en-US" sz="3200" dirty="0" smtClean="0">
                <a:latin typeface="Georgia" charset="0"/>
                <a:ea typeface="Georgia" charset="0"/>
                <a:cs typeface="Georgia" charset="0"/>
              </a:rPr>
              <a:t>What can you expect from your colleagues?</a:t>
            </a:r>
          </a:p>
          <a:p>
            <a:pPr marL="0" indent="0">
              <a:lnSpc>
                <a:spcPct val="100000"/>
              </a:lnSpc>
              <a:buSzPct val="100000"/>
              <a:buNone/>
            </a:pPr>
            <a:endParaRPr sz="4800" dirty="0">
              <a:latin typeface="+mj-lt"/>
              <a:ea typeface="Georgia" charset="0"/>
              <a:cs typeface="Georgia" charset="0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94684274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C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268413"/>
            <a:ext cx="8601074" cy="2579687"/>
          </a:xfrm>
        </p:spPr>
        <p:txBody>
          <a:bodyPr/>
          <a:lstStyle/>
          <a:p>
            <a:pPr>
              <a:defRPr/>
            </a:pPr>
            <a:r>
              <a:rPr lang="en-US" sz="14000" dirty="0" smtClean="0"/>
              <a:t>Final Thoughts</a:t>
            </a:r>
            <a:endParaRPr lang="en-US" sz="14000" dirty="0"/>
          </a:p>
        </p:txBody>
      </p:sp>
      <p:sp>
        <p:nvSpPr>
          <p:cNvPr id="21506" name="Content Placeholder 3"/>
          <p:cNvSpPr>
            <a:spLocks noGrp="1"/>
          </p:cNvSpPr>
          <p:nvPr>
            <p:ph sz="quarter" idx="11"/>
          </p:nvPr>
        </p:nvSpPr>
        <p:spPr bwMode="auto">
          <a:xfrm>
            <a:off x="371475" y="495300"/>
            <a:ext cx="6400800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GA OUTCOMES</a:t>
            </a:r>
          </a:p>
        </p:txBody>
      </p:sp>
    </p:spTree>
    <p:extLst>
      <p:ext uri="{BB962C8B-B14F-4D97-AF65-F5344CB8AC3E}">
        <p14:creationId xmlns:p14="http://schemas.microsoft.com/office/powerpoint/2010/main" val="15942319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7237C5E3-D0C5-C54F-9DD7-088D9B7581A7}" type="slidenum">
              <a:rPr lang="en-US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Final ThougHts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90538" y="1104900"/>
            <a:ext cx="8124825" cy="914400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sz="7000" dirty="0" smtClean="0"/>
              <a:t>ReLAx. </a:t>
            </a:r>
            <a:br>
              <a:rPr lang="en-US" sz="7000" dirty="0" smtClean="0"/>
            </a:br>
            <a:r>
              <a:rPr lang="en-US" sz="7000" dirty="0" smtClean="0"/>
              <a:t>WE’re in this together.</a:t>
            </a:r>
            <a:r>
              <a:rPr lang="is-IS" sz="7000" dirty="0" smtClean="0"/>
              <a:t/>
            </a:r>
            <a:br>
              <a:rPr lang="is-IS" sz="7000" dirty="0" smtClean="0"/>
            </a:br>
            <a:endParaRPr lang="en-US" sz="2400" b="0" cap="none" dirty="0">
              <a:latin typeface="Georgia" charset="0"/>
              <a:ea typeface="Georgia" charset="0"/>
              <a:cs typeface="Georgia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90538" y="3162300"/>
            <a:ext cx="2925234" cy="1794332"/>
            <a:chOff x="6175903" y="3291493"/>
            <a:chExt cx="2925234" cy="179433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75903" y="3538696"/>
              <a:ext cx="1126067" cy="154712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Oval Callout 9"/>
            <p:cNvSpPr/>
            <p:nvPr/>
          </p:nvSpPr>
          <p:spPr bwMode="auto">
            <a:xfrm>
              <a:off x="6967537" y="3291493"/>
              <a:ext cx="2133600" cy="868594"/>
            </a:xfrm>
            <a:prstGeom prst="wedgeEllipseCallout">
              <a:avLst/>
            </a:prstGeom>
            <a:solidFill>
              <a:schemeClr val="accent5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000" dirty="0" smtClean="0">
                  <a:latin typeface="Georgia" charset="0"/>
                  <a:ea typeface="Georgia" charset="0"/>
                  <a:cs typeface="Georgia" charset="0"/>
                </a:rPr>
                <a:t>#f</a:t>
              </a:r>
              <a:r>
                <a:rPr kumimoji="0" lang="en-US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eorgia" charset="0"/>
                  <a:ea typeface="Georgia" charset="0"/>
                  <a:cs typeface="Georgia" charset="0"/>
                  <a:sym typeface="Gill Sans" charset="0"/>
                </a:rPr>
                <a:t>riendship</a:t>
              </a:r>
              <a:endParaRPr kumimoji="0" 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eorgia" charset="0"/>
                <a:ea typeface="Georgia" charset="0"/>
                <a:cs typeface="Georgia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4745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7237C5E3-D0C5-C54F-9DD7-088D9B7581A7}" type="slidenum">
              <a:rPr lang="en-US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Final ThougHts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90537" y="1104900"/>
            <a:ext cx="8124825" cy="914400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sz="7000" dirty="0" smtClean="0"/>
              <a:t>NEXT STEPS</a:t>
            </a:r>
            <a:r>
              <a:rPr lang="is-IS" sz="7000" dirty="0" smtClean="0"/>
              <a:t>…</a:t>
            </a:r>
            <a:br>
              <a:rPr lang="is-IS" sz="7000" dirty="0" smtClean="0"/>
            </a:br>
            <a:endParaRPr lang="en-US" sz="2400" b="0" cap="non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0537" y="1989534"/>
            <a:ext cx="5029199" cy="30777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is-IS" sz="2000" dirty="0" smtClean="0">
                <a:latin typeface="Georgia" charset="0"/>
                <a:ea typeface="Georgia" charset="0"/>
                <a:cs typeface="Georgia" charset="0"/>
              </a:rPr>
              <a:t>Outcomes slide deck repository</a:t>
            </a:r>
          </a:p>
          <a:p>
            <a:pPr marL="342900" indent="-342900" algn="l">
              <a:buFont typeface="Arial" charset="0"/>
              <a:buChar char="•"/>
            </a:pPr>
            <a:r>
              <a:rPr lang="is-IS" sz="2000" b="1" dirty="0" smtClean="0">
                <a:latin typeface="Georgia" charset="0"/>
                <a:ea typeface="Georgia" charset="0"/>
                <a:cs typeface="Georgia" charset="0"/>
              </a:rPr>
              <a:t>Assignment</a:t>
            </a:r>
            <a:r>
              <a:rPr lang="is-IS" sz="2000" dirty="0" smtClean="0">
                <a:latin typeface="Georgia" charset="0"/>
                <a:ea typeface="Georgia" charset="0"/>
                <a:cs typeface="Georgia" charset="0"/>
              </a:rPr>
              <a:t>: In the Google spreadsheet that Julie shared with you, write down:</a:t>
            </a:r>
          </a:p>
          <a:p>
            <a:pPr marL="671513" lvl="1" indent="-342900" algn="l">
              <a:buFont typeface="Arial" charset="0"/>
              <a:buChar char="•"/>
            </a:pPr>
            <a:r>
              <a:rPr lang="is-IS" sz="2000" dirty="0" smtClean="0">
                <a:latin typeface="Georgia" charset="0"/>
                <a:ea typeface="Georgia" charset="0"/>
                <a:cs typeface="Georgia" charset="0"/>
              </a:rPr>
              <a:t>What is your Outcomes goal when you complete this course?</a:t>
            </a:r>
          </a:p>
          <a:p>
            <a:pPr marL="671513" lvl="1" indent="-342900" algn="l">
              <a:buFont typeface="Arial" charset="0"/>
              <a:buChar char="•"/>
            </a:pPr>
            <a:r>
              <a:rPr lang="is-IS" sz="2000" dirty="0" smtClean="0">
                <a:latin typeface="Georgia" charset="0"/>
                <a:ea typeface="Georgia" charset="0"/>
                <a:cs typeface="Georgia" charset="0"/>
              </a:rPr>
              <a:t>What challenges will you face achieving that goal?</a:t>
            </a:r>
          </a:p>
          <a:p>
            <a:pPr algn="l"/>
            <a:endParaRPr lang="is-IS" sz="2000" i="1" dirty="0" smtClean="0">
              <a:latin typeface="Georgia" charset="0"/>
              <a:ea typeface="Georgia" charset="0"/>
              <a:cs typeface="Georgia" charset="0"/>
            </a:endParaRPr>
          </a:p>
          <a:p>
            <a:pPr algn="l"/>
            <a:r>
              <a:rPr lang="is-IS" sz="2000" i="1" dirty="0" smtClean="0">
                <a:latin typeface="Georgia" charset="0"/>
                <a:ea typeface="Georgia" charset="0"/>
                <a:cs typeface="Georgia" charset="0"/>
              </a:rPr>
              <a:t>Assignments in Google doc due </a:t>
            </a:r>
            <a:r>
              <a:rPr lang="en-US" sz="2000" i="1" dirty="0" smtClean="0">
                <a:latin typeface="Georgia" charset="0"/>
                <a:ea typeface="Georgia" charset="0"/>
                <a:cs typeface="Georgia" charset="0"/>
              </a:rPr>
              <a:t>before next Outcomes workshop.</a:t>
            </a:r>
            <a:endParaRPr lang="en-US" sz="2000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44746" y="1191440"/>
            <a:ext cx="3059542" cy="28852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60193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C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47663" y="1268413"/>
            <a:ext cx="8426450" cy="2579687"/>
          </a:xfrm>
        </p:spPr>
        <p:txBody>
          <a:bodyPr/>
          <a:lstStyle/>
          <a:p>
            <a:pPr eaLnBrk="1" hangingPunct="1">
              <a:defRPr/>
            </a:pPr>
            <a:r>
              <a:rPr lang="en-US" sz="16600" dirty="0" smtClean="0"/>
              <a:t>Q&amp;A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EF0B6C8-60BB-244C-A0DD-CB4CB8A9F842}" type="slidenum">
              <a:rPr lang="en-US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29700" name="Content Placeholder 8"/>
          <p:cNvSpPr>
            <a:spLocks noGrp="1"/>
          </p:cNvSpPr>
          <p:nvPr>
            <p:ph sz="quarter" idx="11"/>
          </p:nvPr>
        </p:nvSpPr>
        <p:spPr bwMode="auto">
          <a:xfrm>
            <a:off x="371475" y="495300"/>
            <a:ext cx="6400800" cy="304800"/>
          </a:xfr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300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rPr>
              <a:t>GA OUTCOMES</a:t>
            </a:r>
            <a:endParaRPr lang="en-US" dirty="0">
              <a:latin typeface="PFDinTextCompPro-Bold" charset="0"/>
              <a:ea typeface="ＭＳ Ｐゴシック" charset="0"/>
              <a:cs typeface="ＭＳ Ｐゴシック" charset="0"/>
              <a:sym typeface="PFDinTextCompPro-Bold" charset="0"/>
            </a:endParaRPr>
          </a:p>
        </p:txBody>
      </p:sp>
      <p:sp>
        <p:nvSpPr>
          <p:cNvPr id="5" name="Subtitle 3"/>
          <p:cNvSpPr txBox="1">
            <a:spLocks/>
          </p:cNvSpPr>
          <p:nvPr/>
        </p:nvSpPr>
        <p:spPr bwMode="auto">
          <a:xfrm>
            <a:off x="347663" y="4152900"/>
            <a:ext cx="8709025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588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58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58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58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58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592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592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592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592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b="1" kern="0" dirty="0" smtClean="0">
                <a:latin typeface="Georgia" charset="0"/>
                <a:ea typeface="Georgia" charset="0"/>
                <a:cs typeface="Georgia" charset="0"/>
              </a:rPr>
              <a:t>Exit ticket:</a:t>
            </a:r>
            <a:r>
              <a:rPr lang="en-US" kern="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kern="0" dirty="0">
                <a:latin typeface="Georgia" charset="0"/>
                <a:ea typeface="Georgia" charset="0"/>
                <a:cs typeface="Georgia" charset="0"/>
              </a:rPr>
              <a:t>https://</a:t>
            </a:r>
            <a:r>
              <a:rPr lang="en-US" kern="0" dirty="0" err="1">
                <a:latin typeface="Georgia" charset="0"/>
                <a:ea typeface="Georgia" charset="0"/>
                <a:cs typeface="Georgia" charset="0"/>
              </a:rPr>
              <a:t>ga-research.typeform.com</a:t>
            </a:r>
            <a:r>
              <a:rPr lang="en-US" kern="0" dirty="0">
                <a:latin typeface="Georgia" charset="0"/>
                <a:ea typeface="Georgia" charset="0"/>
                <a:cs typeface="Georgia" charset="0"/>
              </a:rPr>
              <a:t>/to/SXA5M7</a:t>
            </a:r>
            <a:endParaRPr lang="en-US" kern="0" dirty="0" smtClean="0">
              <a:latin typeface="Georgia" charset="0"/>
              <a:ea typeface="Georgia" charset="0"/>
              <a:cs typeface="Georgia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 Din Text Comp Pro" charset="0"/>
                <a:ea typeface="PF Din Text Comp Pro" charset="0"/>
                <a:cs typeface="PF Din Text Comp Pro" charset="0"/>
                <a:sym typeface="PFDinTextCompPro-Bold" charset="0"/>
              </a:rPr>
              <a:t>Introductions</a:t>
            </a: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267525E1-F312-C24C-A0AA-84350CA602CB}" type="slidenum">
              <a:rPr lang="en-US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20483" name="Subtitle 9"/>
          <p:cNvSpPr txBox="1">
            <a:spLocks/>
          </p:cNvSpPr>
          <p:nvPr/>
        </p:nvSpPr>
        <p:spPr bwMode="auto">
          <a:xfrm>
            <a:off x="3538538" y="4022618"/>
            <a:ext cx="5486399" cy="968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32914" rIns="65828" bIns="32914"/>
          <a:lstStyle>
            <a:lvl1pPr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ts val="725"/>
              </a:spcBef>
              <a:buSzPct val="69000"/>
              <a:buFont typeface="Arial" charset="0"/>
              <a:buNone/>
            </a:pPr>
            <a:r>
              <a:rPr lang="en-US" sz="1800" b="1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  <a:sym typeface="News706 BT" charset="0"/>
              </a:rPr>
              <a:t>Julie Carroll, </a:t>
            </a:r>
            <a:r>
              <a:rPr lang="en-US" sz="18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  <a:sym typeface="News706 BT" charset="0"/>
              </a:rPr>
              <a:t>Outcomes Lead, </a:t>
            </a:r>
            <a:r>
              <a:rPr lang="en-US" sz="1800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  <a:sym typeface="News706 BT" charset="0"/>
              </a:rPr>
              <a:t>Boston</a:t>
            </a:r>
          </a:p>
          <a:p>
            <a:pPr algn="l" eaLnBrk="1" hangingPunct="1">
              <a:lnSpc>
                <a:spcPct val="90000"/>
              </a:lnSpc>
              <a:spcBef>
                <a:spcPts val="725"/>
              </a:spcBef>
              <a:buSzPct val="69000"/>
              <a:buFont typeface="Arial" charset="0"/>
              <a:buNone/>
            </a:pPr>
            <a:r>
              <a:rPr lang="en-US" sz="16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  <a:sym typeface="News706 BT" charset="0"/>
                <a:hlinkClick r:id="rId3"/>
              </a:rPr>
              <a:t>julie.carroll@ga.co</a:t>
            </a:r>
            <a:r>
              <a:rPr lang="en-US" sz="16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  <a:sym typeface="News706 BT" charset="0"/>
              </a:rPr>
              <a:t> • </a:t>
            </a:r>
            <a:r>
              <a:rPr lang="en-US" sz="16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  <a:hlinkClick r:id="rId4"/>
              </a:rPr>
              <a:t>www.linkedin.com/in/juliecarroll2</a:t>
            </a:r>
            <a:endParaRPr lang="en-US" sz="1600" dirty="0" smtClean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  <a:p>
            <a:pPr algn="l" eaLnBrk="1" hangingPunct="1">
              <a:lnSpc>
                <a:spcPct val="90000"/>
              </a:lnSpc>
              <a:spcBef>
                <a:spcPts val="725"/>
              </a:spcBef>
              <a:buSzPct val="69000"/>
            </a:pPr>
            <a:r>
              <a:rPr lang="en-US" sz="1600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  <a:sym typeface="News706 BT" charset="0"/>
              </a:rPr>
              <a:t>617-294-9022 • @JuliesTheBest</a:t>
            </a:r>
          </a:p>
          <a:p>
            <a:pPr algn="l" eaLnBrk="1" hangingPunct="1">
              <a:lnSpc>
                <a:spcPct val="90000"/>
              </a:lnSpc>
              <a:spcBef>
                <a:spcPts val="725"/>
              </a:spcBef>
              <a:buSzPct val="69000"/>
              <a:buFont typeface="Arial" charset="0"/>
              <a:buNone/>
            </a:pPr>
            <a:endParaRPr lang="en-US" sz="1600" dirty="0">
              <a:solidFill>
                <a:schemeClr val="tx1"/>
              </a:solidFill>
              <a:latin typeface="Georgia" charset="0"/>
              <a:ea typeface="Georgia" charset="0"/>
              <a:cs typeface="Georgia" charset="0"/>
              <a:sym typeface="News706 BT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38538" y="1028700"/>
            <a:ext cx="5365750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tx1"/>
                </a:solidFill>
                <a:latin typeface="+mj-lt"/>
                <a:ea typeface="ＭＳ Ｐゴシック" charset="0"/>
                <a:cs typeface="ＭＳ Ｐゴシック" charset="0"/>
                <a:sym typeface="News706 BT" charset="0"/>
              </a:rPr>
              <a:t>ABOUT ME</a:t>
            </a:r>
            <a:endParaRPr lang="en-US" sz="20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+mj-lt"/>
                <a:ea typeface="Georgia" charset="0"/>
                <a:cs typeface="Georgia" charset="0"/>
              </a:rPr>
              <a:t>JOB SEARCHING IS HARD. I MAKE IT LESS HARD.</a:t>
            </a:r>
          </a:p>
          <a:p>
            <a:pPr algn="l">
              <a:lnSpc>
                <a:spcPct val="150000"/>
              </a:lnSpc>
            </a:pPr>
            <a:r>
              <a:rPr lang="en-US" sz="1600" i="1" dirty="0" smtClean="0">
                <a:latin typeface="Georgia" charset="0"/>
                <a:ea typeface="Georgia" charset="0"/>
                <a:cs typeface="Georgia" charset="0"/>
              </a:rPr>
              <a:t>Previously:</a:t>
            </a:r>
          </a:p>
          <a:p>
            <a:pPr marL="285750" indent="-285750" algn="l">
              <a:lnSpc>
                <a:spcPct val="150000"/>
              </a:lnSpc>
              <a:buFont typeface="Arial" charset="0"/>
              <a:buChar char="•"/>
            </a:pPr>
            <a:r>
              <a:rPr lang="en-US" sz="1600" dirty="0" smtClean="0">
                <a:latin typeface="Georgia" charset="0"/>
                <a:ea typeface="Georgia" charset="0"/>
                <a:cs typeface="Georgia" charset="0"/>
              </a:rPr>
              <a:t>Career Program Manager at the Posse Foundation</a:t>
            </a:r>
          </a:p>
          <a:p>
            <a:pPr marL="285750" indent="-285750" algn="l">
              <a:lnSpc>
                <a:spcPct val="150000"/>
              </a:lnSpc>
              <a:buFont typeface="Arial" charset="0"/>
              <a:buChar char="•"/>
            </a:pPr>
            <a:r>
              <a:rPr lang="en-US" sz="1600" dirty="0" smtClean="0">
                <a:latin typeface="Georgia" charset="0"/>
                <a:ea typeface="Georgia" charset="0"/>
                <a:cs typeface="Georgia" charset="0"/>
              </a:rPr>
              <a:t>Admissions officer at Brandeis University</a:t>
            </a:r>
          </a:p>
          <a:p>
            <a:pPr marL="285750" indent="-285750" algn="l">
              <a:lnSpc>
                <a:spcPct val="150000"/>
              </a:lnSpc>
              <a:buFont typeface="Arial" charset="0"/>
              <a:buChar char="•"/>
            </a:pPr>
            <a:r>
              <a:rPr lang="en-US" sz="1600" dirty="0" smtClean="0">
                <a:latin typeface="Georgia" charset="0"/>
                <a:ea typeface="Georgia" charset="0"/>
                <a:cs typeface="Georgia" charset="0"/>
              </a:rPr>
              <a:t>History &amp; East Asian Studies major at Harvard</a:t>
            </a:r>
            <a:endParaRPr lang="en-US" sz="1600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0537" y="1104900"/>
            <a:ext cx="2828544" cy="3886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Oval Callout 4"/>
          <p:cNvSpPr/>
          <p:nvPr/>
        </p:nvSpPr>
        <p:spPr bwMode="auto">
          <a:xfrm>
            <a:off x="2471737" y="1074506"/>
            <a:ext cx="2362200" cy="868594"/>
          </a:xfrm>
          <a:prstGeom prst="wedgeEllipseCallout">
            <a:avLst/>
          </a:prstGeom>
          <a:solidFill>
            <a:schemeClr val="accent5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charset="0"/>
                <a:ea typeface="Georgia" charset="0"/>
                <a:cs typeface="Georgia" charset="0"/>
                <a:sym typeface="Gill Sans" charset="0"/>
              </a:rPr>
              <a:t>Hello, world!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eorgia" charset="0"/>
              <a:ea typeface="Georgia" charset="0"/>
              <a:cs typeface="Georgia" charset="0"/>
              <a:sym typeface="Gill Sans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Content Placeholder 6"/>
          <p:cNvSpPr>
            <a:spLocks noGrp="1"/>
          </p:cNvSpPr>
          <p:nvPr>
            <p:ph sz="half" idx="12"/>
          </p:nvPr>
        </p:nvSpPr>
        <p:spPr bwMode="auto">
          <a:xfrm>
            <a:off x="464150" y="2044363"/>
            <a:ext cx="8418512" cy="3000375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Use the Outcomes channel</a:t>
            </a:r>
            <a:endParaRPr lang="en-US" sz="2800" dirty="0">
              <a:latin typeface="Georgia" charset="0"/>
              <a:ea typeface="Georgia" charset="0"/>
              <a:cs typeface="Georgia" charset="0"/>
            </a:endParaRP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800" b="1" dirty="0" smtClean="0">
                <a:latin typeface="Georgia" charset="0"/>
                <a:ea typeface="Georgia" charset="0"/>
                <a:cs typeface="Georgia" charset="0"/>
              </a:rPr>
              <a:t>In &lt;140 characters, </a:t>
            </a: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share why you came to GA, and where you hope to go from here.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800" dirty="0" smtClean="0">
                <a:latin typeface="Georgia" charset="0"/>
                <a:ea typeface="Georgia" charset="0"/>
                <a:cs typeface="Georgia" charset="0"/>
              </a:rPr>
              <a:t>Example: </a:t>
            </a:r>
            <a:r>
              <a:rPr lang="en-US" sz="2800" i="1" dirty="0" smtClean="0">
                <a:latin typeface="Georgia" charset="0"/>
                <a:ea typeface="Georgia" charset="0"/>
                <a:cs typeface="Georgia" charset="0"/>
              </a:rPr>
              <a:t>“I was burnt out from years at the same accounting job. I want to learn to code and start a more exciting career as a developer.”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7214F84-4788-164D-B386-90F4D4B27AAE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Introductions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90537" y="1028700"/>
            <a:ext cx="84137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dirty="0" smtClean="0">
                <a:solidFill>
                  <a:schemeClr val="tx1"/>
                </a:solidFill>
                <a:latin typeface="+mj-lt"/>
                <a:ea typeface="ＭＳ Ｐゴシック" charset="0"/>
                <a:cs typeface="ＭＳ Ｐゴシック" charset="0"/>
                <a:sym typeface="News706 BT" charset="0"/>
              </a:rPr>
              <a:t>ABOUT YOU: SAY IT ON SLACK</a:t>
            </a: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437649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Content Placeholder 6"/>
          <p:cNvSpPr>
            <a:spLocks noGrp="1"/>
          </p:cNvSpPr>
          <p:nvPr>
            <p:ph sz="half" idx="12"/>
          </p:nvPr>
        </p:nvSpPr>
        <p:spPr bwMode="auto">
          <a:xfrm>
            <a:off x="475570" y="1860433"/>
            <a:ext cx="8418512" cy="3000375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00000"/>
              </a:lnSpc>
              <a:spcBef>
                <a:spcPts val="725"/>
              </a:spcBef>
              <a:buSzPct val="100000"/>
            </a:pPr>
            <a:r>
              <a:rPr lang="en-US" sz="2200" b="1" dirty="0" smtClean="0">
                <a:latin typeface="Georgia" charset="0"/>
                <a:ea typeface="Georgia" charset="0"/>
                <a:cs typeface="Georgia" charset="0"/>
              </a:rPr>
              <a:t>Please put your name plates away!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Find 1 person who has worked in the same industry as you. 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Find 1 person who has faced a similar career challenge that you have faced (e.g. unemployment, career dissatisfaction, difficulty networking, etc.)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Find 1 person who shares your love for one of your favorite foods. </a:t>
            </a:r>
          </a:p>
          <a:p>
            <a:pPr marL="342900" indent="-342900">
              <a:lnSpc>
                <a:spcPct val="100000"/>
              </a:lnSpc>
              <a:spcBef>
                <a:spcPts val="725"/>
              </a:spcBef>
              <a:buSzPct val="100000"/>
              <a:buFont typeface="Arial" charset="0"/>
              <a:buChar char="•"/>
            </a:pP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Remember everyone’s name and these answers!</a:t>
            </a:r>
            <a:endParaRPr lang="en-US" sz="22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7214F84-4788-164D-B386-90F4D4B27AAE}" type="slidenum">
              <a:rPr lang="en-US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Introductions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14337" y="927437"/>
            <a:ext cx="84137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dirty="0" smtClean="0">
                <a:solidFill>
                  <a:schemeClr val="tx1"/>
                </a:solidFill>
                <a:latin typeface="+mj-lt"/>
                <a:ea typeface="ＭＳ Ｐゴシック" charset="0"/>
                <a:cs typeface="ＭＳ Ｐゴシック" charset="0"/>
                <a:sym typeface="News706 BT" charset="0"/>
              </a:rPr>
              <a:t>ACTIVITY: COMMON GROUND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885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C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268413"/>
            <a:ext cx="8426450" cy="2579687"/>
          </a:xfrm>
        </p:spPr>
        <p:txBody>
          <a:bodyPr/>
          <a:lstStyle/>
          <a:p>
            <a:pPr>
              <a:defRPr/>
            </a:pPr>
            <a:r>
              <a:rPr lang="en-US" sz="9600" dirty="0" smtClean="0"/>
              <a:t>What is outcomes?</a:t>
            </a:r>
            <a:endParaRPr lang="en-US" sz="9600" dirty="0"/>
          </a:p>
        </p:txBody>
      </p:sp>
      <p:sp>
        <p:nvSpPr>
          <p:cNvPr id="21506" name="Content Placeholder 3"/>
          <p:cNvSpPr>
            <a:spLocks noGrp="1"/>
          </p:cNvSpPr>
          <p:nvPr>
            <p:ph sz="quarter" idx="11"/>
          </p:nvPr>
        </p:nvSpPr>
        <p:spPr bwMode="auto">
          <a:xfrm>
            <a:off x="371475" y="495300"/>
            <a:ext cx="6400800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GA OUTCOMES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What is outcomes?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0B06D02-989D-0F49-8F25-293AEBADA81A}" type="slidenum">
              <a:rPr lang="en-US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669" y="1104900"/>
            <a:ext cx="5265737" cy="39429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072341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What is outcomes?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23554" name="Subtitle 9"/>
          <p:cNvSpPr>
            <a:spLocks noGrp="1"/>
          </p:cNvSpPr>
          <p:nvPr>
            <p:ph sz="half" idx="12"/>
          </p:nvPr>
        </p:nvSpPr>
        <p:spPr bwMode="auto">
          <a:xfrm>
            <a:off x="371475" y="876300"/>
            <a:ext cx="8418512" cy="3352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100000"/>
              </a:lnSpc>
              <a:spcBef>
                <a:spcPts val="725"/>
              </a:spcBef>
            </a:pPr>
            <a:r>
              <a:rPr lang="en-US" sz="11500" dirty="0" smtClean="0">
                <a:latin typeface="+mj-lt"/>
                <a:ea typeface="Georgia" charset="0"/>
                <a:cs typeface="Georgia" charset="0"/>
              </a:rPr>
              <a:t>AM I GOING TO GET A JOB?</a:t>
            </a:r>
          </a:p>
          <a:p>
            <a:pPr marL="174625" indent="-174625" eaLnBrk="1" hangingPunct="1">
              <a:spcBef>
                <a:spcPts val="725"/>
              </a:spcBef>
              <a:buFont typeface="Lucida Grande" charset="0"/>
              <a:buChar char="‣"/>
            </a:pPr>
            <a:endParaRPr lang="en-US" dirty="0">
              <a:latin typeface="News706 BT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A0B06D02-989D-0F49-8F25-293AEBADA81A}" type="slidenum">
              <a:rPr lang="en-US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71475" y="4377035"/>
            <a:ext cx="82788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3B8382"/>
                </a:solidFill>
                <a:latin typeface="Georgia" charset="0"/>
                <a:ea typeface="Georgia" charset="0"/>
                <a:cs typeface="Georgia" charset="0"/>
              </a:rPr>
              <a:t>Five-finger </a:t>
            </a:r>
            <a:r>
              <a:rPr lang="en-US" sz="2200" b="1" dirty="0" smtClean="0">
                <a:solidFill>
                  <a:srgbClr val="3B8382"/>
                </a:solidFill>
                <a:latin typeface="Georgia" charset="0"/>
                <a:ea typeface="Georgia" charset="0"/>
                <a:cs typeface="Georgia" charset="0"/>
              </a:rPr>
              <a:t>check: </a:t>
            </a:r>
            <a:r>
              <a:rPr lang="en-US" sz="2200" dirty="0" smtClean="0">
                <a:solidFill>
                  <a:srgbClr val="3B8382"/>
                </a:solidFill>
                <a:latin typeface="Georgia" charset="0"/>
                <a:ea typeface="Georgia" charset="0"/>
                <a:cs typeface="Georgia" charset="0"/>
              </a:rPr>
              <a:t>How important is this question to you?</a:t>
            </a:r>
          </a:p>
          <a:p>
            <a:r>
              <a:rPr lang="en-US" sz="2000" i="1" dirty="0" smtClean="0">
                <a:solidFill>
                  <a:srgbClr val="3B8382"/>
                </a:solidFill>
                <a:latin typeface="Georgia" charset="0"/>
                <a:ea typeface="Georgia" charset="0"/>
                <a:cs typeface="Georgia" charset="0"/>
              </a:rPr>
              <a:t>5 = super dee duper important</a:t>
            </a:r>
            <a:endParaRPr lang="en-US" sz="2000" i="1" dirty="0">
              <a:solidFill>
                <a:srgbClr val="3B8382"/>
              </a:solidFill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065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17225</TotalTime>
  <Pages>0</Pages>
  <Words>1286</Words>
  <Characters>0</Characters>
  <Application>Microsoft Macintosh PowerPoint</Application>
  <PresentationFormat>Custom</PresentationFormat>
  <Lines>0</Lines>
  <Paragraphs>240</Paragraphs>
  <Slides>34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9" baseType="lpstr">
      <vt:lpstr>Arial</vt:lpstr>
      <vt:lpstr>Calibri</vt:lpstr>
      <vt:lpstr>Georgia</vt:lpstr>
      <vt:lpstr>Gill Sans</vt:lpstr>
      <vt:lpstr>Lucida Grande</vt:lpstr>
      <vt:lpstr>Merriweather Sans</vt:lpstr>
      <vt:lpstr>ＭＳ Ｐゴシック</vt:lpstr>
      <vt:lpstr>News706 BT</vt:lpstr>
      <vt:lpstr>Oswald</vt:lpstr>
      <vt:lpstr>PF Din Text Comp Pro</vt:lpstr>
      <vt:lpstr>PFDinTextCompPro-Bold</vt:lpstr>
      <vt:lpstr>ヒラギノ角ゴ ProN W3</vt:lpstr>
      <vt:lpstr>ヒラギノ角ゴ ProN W6</vt:lpstr>
      <vt:lpstr>Title</vt:lpstr>
      <vt:lpstr>Agenda</vt:lpstr>
      <vt:lpstr>Intro to outcomes</vt:lpstr>
      <vt:lpstr>PowerPoint Presentation</vt:lpstr>
      <vt:lpstr>INtroductions</vt:lpstr>
      <vt:lpstr>PowerPoint Presentation</vt:lpstr>
      <vt:lpstr>PowerPoint Presentation</vt:lpstr>
      <vt:lpstr>PowerPoint Presentation</vt:lpstr>
      <vt:lpstr>What is outcomes?</vt:lpstr>
      <vt:lpstr>PowerPoint Presentation</vt:lpstr>
      <vt:lpstr>PowerPoint Presentation</vt:lpstr>
      <vt:lpstr>General Assembly Outcomes Benchmark</vt:lpstr>
      <vt:lpstr>General Assembly Outcomes Benchmark</vt:lpstr>
      <vt:lpstr>WHAT WE DO and WHAT WE DON’T 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OUTCOMES PROGRAMMING</vt:lpstr>
      <vt:lpstr>OUTCOMES OVERVIEW</vt:lpstr>
      <vt:lpstr>PowerPoint Presentation</vt:lpstr>
      <vt:lpstr>Meet &amp; Hire </vt:lpstr>
      <vt:lpstr>WHAT IS THE MEET &amp; Hire?</vt:lpstr>
      <vt:lpstr>PowerPoint Presentation</vt:lpstr>
      <vt:lpstr>Outcomes Expectations</vt:lpstr>
      <vt:lpstr>Eligibility for Outcomes and M&amp;H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 Thoughts</vt:lpstr>
      <vt:lpstr>ReLAx.  WE’re in this together. </vt:lpstr>
      <vt:lpstr>NEXT STEPS… </vt:lpstr>
      <vt:lpstr>Q&amp;A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Julie Carroll</cp:lastModifiedBy>
  <cp:revision>221</cp:revision>
  <cp:lastPrinted>2016-11-10T15:49:13Z</cp:lastPrinted>
  <dcterms:modified xsi:type="dcterms:W3CDTF">2016-11-10T20:48:04Z</dcterms:modified>
</cp:coreProperties>
</file>